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16"/>
  </p:notesMasterIdLst>
  <p:handoutMasterIdLst>
    <p:handoutMasterId r:id="rId17"/>
  </p:handoutMasterIdLst>
  <p:sldIdLst>
    <p:sldId id="256" r:id="rId2"/>
    <p:sldId id="257" r:id="rId3"/>
    <p:sldId id="259" r:id="rId4"/>
    <p:sldId id="258" r:id="rId5"/>
    <p:sldId id="260" r:id="rId6"/>
    <p:sldId id="264" r:id="rId7"/>
    <p:sldId id="261" r:id="rId8"/>
    <p:sldId id="263" r:id="rId9"/>
    <p:sldId id="265" r:id="rId10"/>
    <p:sldId id="270" r:id="rId11"/>
    <p:sldId id="269" r:id="rId12"/>
    <p:sldId id="268" r:id="rId13"/>
    <p:sldId id="267" r:id="rId14"/>
    <p:sldId id="26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1CAB8F-6E7A-4F87-82C2-9105D2945AF9}" type="doc">
      <dgm:prSet loTypeId="urn:microsoft.com/office/officeart/2005/8/layout/hProcess9" loCatId="process" qsTypeId="urn:microsoft.com/office/officeart/2005/8/quickstyle/simple1" qsCatId="simple" csTypeId="urn:microsoft.com/office/officeart/2005/8/colors/accent1_2" csCatId="accent1" phldr="1"/>
      <dgm:spPr/>
    </dgm:pt>
    <dgm:pt modelId="{FF3781E1-71F5-4593-B5FA-507853B7DCBB}">
      <dgm:prSet phldrT="[Text]"/>
      <dgm:spPr/>
      <dgm:t>
        <a:bodyPr/>
        <a:lstStyle/>
        <a:p>
          <a:r>
            <a:rPr lang="en-US" dirty="0" smtClean="0"/>
            <a:t>Capture live feed from camera</a:t>
          </a:r>
          <a:endParaRPr lang="en-US" dirty="0"/>
        </a:p>
      </dgm:t>
    </dgm:pt>
    <dgm:pt modelId="{82DC44F6-D1BA-4661-8F11-0F37EA50D3E6}" type="parTrans" cxnId="{977BD7E1-1B31-4EB6-A9BB-DADBE1433091}">
      <dgm:prSet/>
      <dgm:spPr/>
      <dgm:t>
        <a:bodyPr/>
        <a:lstStyle/>
        <a:p>
          <a:endParaRPr lang="en-US"/>
        </a:p>
      </dgm:t>
    </dgm:pt>
    <dgm:pt modelId="{9AADE969-8765-4F40-9886-9A3239A86C14}" type="sibTrans" cxnId="{977BD7E1-1B31-4EB6-A9BB-DADBE1433091}">
      <dgm:prSet/>
      <dgm:spPr/>
      <dgm:t>
        <a:bodyPr/>
        <a:lstStyle/>
        <a:p>
          <a:endParaRPr lang="en-US"/>
        </a:p>
      </dgm:t>
    </dgm:pt>
    <dgm:pt modelId="{55ECEEB5-3E7C-44F7-9F94-257882C2FADA}">
      <dgm:prSet phldrT="[Text]"/>
      <dgm:spPr/>
      <dgm:t>
        <a:bodyPr/>
        <a:lstStyle/>
        <a:p>
          <a:r>
            <a:rPr lang="en-US" dirty="0" smtClean="0"/>
            <a:t>Estimate human pose &amp; calculate Angle of joints</a:t>
          </a:r>
          <a:endParaRPr lang="en-US" dirty="0"/>
        </a:p>
      </dgm:t>
    </dgm:pt>
    <dgm:pt modelId="{88E0B460-564C-40FC-BDD1-DBFB63F9CD4F}" type="parTrans" cxnId="{81B91677-D35A-4F74-B3E7-790E8652200F}">
      <dgm:prSet/>
      <dgm:spPr/>
      <dgm:t>
        <a:bodyPr/>
        <a:lstStyle/>
        <a:p>
          <a:endParaRPr lang="en-US"/>
        </a:p>
      </dgm:t>
    </dgm:pt>
    <dgm:pt modelId="{2C1E4D20-4812-4F35-85D7-36D1A03A875C}" type="sibTrans" cxnId="{81B91677-D35A-4F74-B3E7-790E8652200F}">
      <dgm:prSet/>
      <dgm:spPr/>
      <dgm:t>
        <a:bodyPr/>
        <a:lstStyle/>
        <a:p>
          <a:endParaRPr lang="en-US"/>
        </a:p>
      </dgm:t>
    </dgm:pt>
    <dgm:pt modelId="{D06E2241-4342-4661-952A-FC6AB794A92E}">
      <dgm:prSet phldrT="[Text]"/>
      <dgm:spPr/>
      <dgm:t>
        <a:bodyPr/>
        <a:lstStyle/>
        <a:p>
          <a:r>
            <a:rPr lang="en-US" dirty="0" smtClean="0"/>
            <a:t>Render a 3D Model on Unity </a:t>
          </a:r>
          <a:endParaRPr lang="en-US" dirty="0"/>
        </a:p>
      </dgm:t>
    </dgm:pt>
    <dgm:pt modelId="{96CA959D-2298-4834-B2B9-53C648CE10A9}" type="parTrans" cxnId="{7B358C89-BE35-4815-A59D-56FE3B05A8CB}">
      <dgm:prSet/>
      <dgm:spPr/>
      <dgm:t>
        <a:bodyPr/>
        <a:lstStyle/>
        <a:p>
          <a:endParaRPr lang="en-US"/>
        </a:p>
      </dgm:t>
    </dgm:pt>
    <dgm:pt modelId="{7E203CA9-EC83-4E0B-B896-693F9D71A403}" type="sibTrans" cxnId="{7B358C89-BE35-4815-A59D-56FE3B05A8CB}">
      <dgm:prSet/>
      <dgm:spPr/>
      <dgm:t>
        <a:bodyPr/>
        <a:lstStyle/>
        <a:p>
          <a:endParaRPr lang="en-US"/>
        </a:p>
      </dgm:t>
    </dgm:pt>
    <dgm:pt modelId="{7B7DB10A-D02B-4433-A23E-A3F327928298}" type="pres">
      <dgm:prSet presAssocID="{621CAB8F-6E7A-4F87-82C2-9105D2945AF9}" presName="CompostProcess" presStyleCnt="0">
        <dgm:presLayoutVars>
          <dgm:dir/>
          <dgm:resizeHandles val="exact"/>
        </dgm:presLayoutVars>
      </dgm:prSet>
      <dgm:spPr/>
    </dgm:pt>
    <dgm:pt modelId="{5FD934CE-74D8-4D1E-A931-714795771EB4}" type="pres">
      <dgm:prSet presAssocID="{621CAB8F-6E7A-4F87-82C2-9105D2945AF9}" presName="arrow" presStyleLbl="bgShp" presStyleIdx="0" presStyleCnt="1" custLinFactNeighborX="-5" custLinFactNeighborY="-20193"/>
      <dgm:spPr/>
    </dgm:pt>
    <dgm:pt modelId="{ED3FC75D-F970-494F-A974-ADF24E4CFF31}" type="pres">
      <dgm:prSet presAssocID="{621CAB8F-6E7A-4F87-82C2-9105D2945AF9}" presName="linearProcess" presStyleCnt="0"/>
      <dgm:spPr/>
    </dgm:pt>
    <dgm:pt modelId="{6EFBCC22-B10D-465B-B191-D61A80857D05}" type="pres">
      <dgm:prSet presAssocID="{FF3781E1-71F5-4593-B5FA-507853B7DCBB}" presName="textNode" presStyleLbl="node1" presStyleIdx="0" presStyleCnt="3">
        <dgm:presLayoutVars>
          <dgm:bulletEnabled val="1"/>
        </dgm:presLayoutVars>
      </dgm:prSet>
      <dgm:spPr/>
      <dgm:t>
        <a:bodyPr/>
        <a:lstStyle/>
        <a:p>
          <a:endParaRPr lang="en-US"/>
        </a:p>
      </dgm:t>
    </dgm:pt>
    <dgm:pt modelId="{6AE3901F-14C3-486C-9EA8-8C01DD50E552}" type="pres">
      <dgm:prSet presAssocID="{9AADE969-8765-4F40-9886-9A3239A86C14}" presName="sibTrans" presStyleCnt="0"/>
      <dgm:spPr/>
    </dgm:pt>
    <dgm:pt modelId="{40179629-D5F0-41D3-A8A4-36782FE3251B}" type="pres">
      <dgm:prSet presAssocID="{55ECEEB5-3E7C-44F7-9F94-257882C2FADA}" presName="textNode" presStyleLbl="node1" presStyleIdx="1" presStyleCnt="3" custLinFactNeighborX="-253" custLinFactNeighborY="2404">
        <dgm:presLayoutVars>
          <dgm:bulletEnabled val="1"/>
        </dgm:presLayoutVars>
      </dgm:prSet>
      <dgm:spPr/>
      <dgm:t>
        <a:bodyPr/>
        <a:lstStyle/>
        <a:p>
          <a:endParaRPr lang="en-US"/>
        </a:p>
      </dgm:t>
    </dgm:pt>
    <dgm:pt modelId="{B637A055-7BD1-4B1F-AFF0-AE31756B1FFC}" type="pres">
      <dgm:prSet presAssocID="{2C1E4D20-4812-4F35-85D7-36D1A03A875C}" presName="sibTrans" presStyleCnt="0"/>
      <dgm:spPr/>
    </dgm:pt>
    <dgm:pt modelId="{A2580594-9A6C-4E9F-B068-B0FE45C2089D}" type="pres">
      <dgm:prSet presAssocID="{D06E2241-4342-4661-952A-FC6AB794A92E}" presName="textNode" presStyleLbl="node1" presStyleIdx="2" presStyleCnt="3">
        <dgm:presLayoutVars>
          <dgm:bulletEnabled val="1"/>
        </dgm:presLayoutVars>
      </dgm:prSet>
      <dgm:spPr/>
      <dgm:t>
        <a:bodyPr/>
        <a:lstStyle/>
        <a:p>
          <a:endParaRPr lang="en-US"/>
        </a:p>
      </dgm:t>
    </dgm:pt>
  </dgm:ptLst>
  <dgm:cxnLst>
    <dgm:cxn modelId="{7B358C89-BE35-4815-A59D-56FE3B05A8CB}" srcId="{621CAB8F-6E7A-4F87-82C2-9105D2945AF9}" destId="{D06E2241-4342-4661-952A-FC6AB794A92E}" srcOrd="2" destOrd="0" parTransId="{96CA959D-2298-4834-B2B9-53C648CE10A9}" sibTransId="{7E203CA9-EC83-4E0B-B896-693F9D71A403}"/>
    <dgm:cxn modelId="{0BE97108-02CE-454B-BB4A-ED8239F55F9C}" type="presOf" srcId="{55ECEEB5-3E7C-44F7-9F94-257882C2FADA}" destId="{40179629-D5F0-41D3-A8A4-36782FE3251B}" srcOrd="0" destOrd="0" presId="urn:microsoft.com/office/officeart/2005/8/layout/hProcess9"/>
    <dgm:cxn modelId="{8CEC6BAB-C7DE-4F24-A248-D1785A5EC652}" type="presOf" srcId="{FF3781E1-71F5-4593-B5FA-507853B7DCBB}" destId="{6EFBCC22-B10D-465B-B191-D61A80857D05}" srcOrd="0" destOrd="0" presId="urn:microsoft.com/office/officeart/2005/8/layout/hProcess9"/>
    <dgm:cxn modelId="{945087AB-CF66-4D0E-A374-9B6D3EA95916}" type="presOf" srcId="{621CAB8F-6E7A-4F87-82C2-9105D2945AF9}" destId="{7B7DB10A-D02B-4433-A23E-A3F327928298}" srcOrd="0" destOrd="0" presId="urn:microsoft.com/office/officeart/2005/8/layout/hProcess9"/>
    <dgm:cxn modelId="{81B91677-D35A-4F74-B3E7-790E8652200F}" srcId="{621CAB8F-6E7A-4F87-82C2-9105D2945AF9}" destId="{55ECEEB5-3E7C-44F7-9F94-257882C2FADA}" srcOrd="1" destOrd="0" parTransId="{88E0B460-564C-40FC-BDD1-DBFB63F9CD4F}" sibTransId="{2C1E4D20-4812-4F35-85D7-36D1A03A875C}"/>
    <dgm:cxn modelId="{17C219EA-6388-486F-8BE1-C1F2973904AA}" type="presOf" srcId="{D06E2241-4342-4661-952A-FC6AB794A92E}" destId="{A2580594-9A6C-4E9F-B068-B0FE45C2089D}" srcOrd="0" destOrd="0" presId="urn:microsoft.com/office/officeart/2005/8/layout/hProcess9"/>
    <dgm:cxn modelId="{977BD7E1-1B31-4EB6-A9BB-DADBE1433091}" srcId="{621CAB8F-6E7A-4F87-82C2-9105D2945AF9}" destId="{FF3781E1-71F5-4593-B5FA-507853B7DCBB}" srcOrd="0" destOrd="0" parTransId="{82DC44F6-D1BA-4661-8F11-0F37EA50D3E6}" sibTransId="{9AADE969-8765-4F40-9886-9A3239A86C14}"/>
    <dgm:cxn modelId="{3E50FA7C-7F3C-451C-B89C-F6A9588B46D9}" type="presParOf" srcId="{7B7DB10A-D02B-4433-A23E-A3F327928298}" destId="{5FD934CE-74D8-4D1E-A931-714795771EB4}" srcOrd="0" destOrd="0" presId="urn:microsoft.com/office/officeart/2005/8/layout/hProcess9"/>
    <dgm:cxn modelId="{FCF48782-1F5C-4E5B-8726-AE0F1764F3A5}" type="presParOf" srcId="{7B7DB10A-D02B-4433-A23E-A3F327928298}" destId="{ED3FC75D-F970-494F-A974-ADF24E4CFF31}" srcOrd="1" destOrd="0" presId="urn:microsoft.com/office/officeart/2005/8/layout/hProcess9"/>
    <dgm:cxn modelId="{082D8CB4-DEFF-4040-B64D-5EFCD0A0E727}" type="presParOf" srcId="{ED3FC75D-F970-494F-A974-ADF24E4CFF31}" destId="{6EFBCC22-B10D-465B-B191-D61A80857D05}" srcOrd="0" destOrd="0" presId="urn:microsoft.com/office/officeart/2005/8/layout/hProcess9"/>
    <dgm:cxn modelId="{A8934948-247C-4118-B4DE-8BE45B9EDD06}" type="presParOf" srcId="{ED3FC75D-F970-494F-A974-ADF24E4CFF31}" destId="{6AE3901F-14C3-486C-9EA8-8C01DD50E552}" srcOrd="1" destOrd="0" presId="urn:microsoft.com/office/officeart/2005/8/layout/hProcess9"/>
    <dgm:cxn modelId="{B1EB0C94-6574-4D9F-9117-D652987C4350}" type="presParOf" srcId="{ED3FC75D-F970-494F-A974-ADF24E4CFF31}" destId="{40179629-D5F0-41D3-A8A4-36782FE3251B}" srcOrd="2" destOrd="0" presId="urn:microsoft.com/office/officeart/2005/8/layout/hProcess9"/>
    <dgm:cxn modelId="{D94F8E48-3376-4432-A940-D22297766F4D}" type="presParOf" srcId="{ED3FC75D-F970-494F-A974-ADF24E4CFF31}" destId="{B637A055-7BD1-4B1F-AFF0-AE31756B1FFC}" srcOrd="3" destOrd="0" presId="urn:microsoft.com/office/officeart/2005/8/layout/hProcess9"/>
    <dgm:cxn modelId="{14482579-7AD8-42BB-9DEE-C580F798ED93}" type="presParOf" srcId="{ED3FC75D-F970-494F-A974-ADF24E4CFF31}" destId="{A2580594-9A6C-4E9F-B068-B0FE45C2089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934CE-74D8-4D1E-A931-714795771EB4}">
      <dsp:nvSpPr>
        <dsp:cNvPr id="0" name=""/>
        <dsp:cNvSpPr/>
      </dsp:nvSpPr>
      <dsp:spPr>
        <a:xfrm>
          <a:off x="708037" y="0"/>
          <a:ext cx="8028972" cy="38814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BCC22-B10D-465B-B191-D61A80857D05}">
      <dsp:nvSpPr>
        <dsp:cNvPr id="0" name=""/>
        <dsp:cNvSpPr/>
      </dsp:nvSpPr>
      <dsp:spPr>
        <a:xfrm>
          <a:off x="10146" y="1164431"/>
          <a:ext cx="3040382"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Capture live feed from camera</a:t>
          </a:r>
          <a:endParaRPr lang="en-US" sz="2800" kern="1200" dirty="0"/>
        </a:p>
      </dsp:txBody>
      <dsp:txXfrm>
        <a:off x="85936" y="1240221"/>
        <a:ext cx="2888802" cy="1400994"/>
      </dsp:txXfrm>
    </dsp:sp>
    <dsp:sp modelId="{40179629-D5F0-41D3-A8A4-36782FE3251B}">
      <dsp:nvSpPr>
        <dsp:cNvPr id="0" name=""/>
        <dsp:cNvSpPr/>
      </dsp:nvSpPr>
      <dsp:spPr>
        <a:xfrm>
          <a:off x="3202348" y="1201754"/>
          <a:ext cx="3040382"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Estimate human pose &amp; calculate Angle of joints</a:t>
          </a:r>
          <a:endParaRPr lang="en-US" sz="2800" kern="1200" dirty="0"/>
        </a:p>
      </dsp:txBody>
      <dsp:txXfrm>
        <a:off x="3278138" y="1277544"/>
        <a:ext cx="2888802" cy="1400994"/>
      </dsp:txXfrm>
    </dsp:sp>
    <dsp:sp modelId="{A2580594-9A6C-4E9F-B068-B0FE45C2089D}">
      <dsp:nvSpPr>
        <dsp:cNvPr id="0" name=""/>
        <dsp:cNvSpPr/>
      </dsp:nvSpPr>
      <dsp:spPr>
        <a:xfrm>
          <a:off x="6395320" y="1164431"/>
          <a:ext cx="3040382"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Render a 3D Model on Unity </a:t>
          </a:r>
          <a:endParaRPr lang="en-US" sz="2800" kern="1200" dirty="0"/>
        </a:p>
      </dsp:txBody>
      <dsp:txXfrm>
        <a:off x="6471110" y="1240221"/>
        <a:ext cx="2888802" cy="140099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3B3A21-5E7A-4BEF-B279-46390C71846F}" type="datetimeFigureOut">
              <a:rPr lang="en-IN" smtClean="0"/>
              <a:t>24-02-2023</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EE73D5-69D1-4329-8F05-557419FE1631}" type="slidenum">
              <a:rPr lang="en-IN" smtClean="0"/>
              <a:t>‹#›</a:t>
            </a:fld>
            <a:endParaRPr lang="en-IN"/>
          </a:p>
        </p:txBody>
      </p:sp>
    </p:spTree>
    <p:extLst>
      <p:ext uri="{BB962C8B-B14F-4D97-AF65-F5344CB8AC3E}">
        <p14:creationId xmlns:p14="http://schemas.microsoft.com/office/powerpoint/2010/main" val="20902155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9EB7F-A1DC-4A40-8FFC-2722E70F27B3}" type="datetimeFigureOut">
              <a:rPr lang="en-IN" smtClean="0"/>
              <a:t>24-02-2023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1E3C7-EE45-4230-8133-363239B70CDC}" type="slidenum">
              <a:rPr lang="en-IN" smtClean="0"/>
              <a:t>‹#›</a:t>
            </a:fld>
            <a:endParaRPr lang="en-IN"/>
          </a:p>
        </p:txBody>
      </p:sp>
    </p:spTree>
    <p:extLst>
      <p:ext uri="{BB962C8B-B14F-4D97-AF65-F5344CB8AC3E}">
        <p14:creationId xmlns:p14="http://schemas.microsoft.com/office/powerpoint/2010/main" val="38388805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1182A5-0B0B-4729-AB17-B81B36540A8D}"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2126169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3485BB-2D37-478B-9E70-FEAA590FA181}"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1473636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02141A-D2E6-4679-BCB0-BBB126E50A88}"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6F0A17-74E1-4C74-9B84-8824C0F9F27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75456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347B42F-5373-4BED-9748-8BC1DE817922}"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2880236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7009482-BA18-42AA-BF30-C0DFC7E2D195}"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6F0A17-74E1-4C74-9B84-8824C0F9F27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29542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54A9AED-1A36-4EB8-8E00-C1B5003FCF5D}"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1301082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BE5E7D-8C8E-4943-82E5-6F2D2EAED400}"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3110364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83C6D4-DED9-4662-A2DA-DCBEEAED4AD9}"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93022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F6B2F8-727A-4B4C-B9E8-1E6F5F4E6FDD}"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212289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0F456F-8FFC-42E8-B45D-5F254D84FE7B}" type="datetime1">
              <a:rPr lang="en-IN" smtClean="0"/>
              <a:t>24-02-2023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2202124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07BE860-D949-4A0F-8906-0FC6F5FE901E}" type="datetime1">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268104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251139-ABFD-4960-9E9E-0BB1E0C640D1}" type="datetime1">
              <a:rPr lang="en-IN" smtClean="0"/>
              <a:t>24-02-2023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3355875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8F0FE30-387B-46EA-BF1D-D8DA68383B6C}" type="datetime1">
              <a:rPr lang="en-IN" smtClean="0"/>
              <a:t>24-02-2023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91938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8608F7-7C04-49B5-9EDA-4ADDC3106F38}" type="datetime1">
              <a:rPr lang="en-IN" smtClean="0"/>
              <a:t>24-02-2023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38692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0A6117C-9184-467E-9A3B-4938E059B841}" type="datetime1">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1674313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5ABDDF2-B66A-465E-BEAF-D6B31D69E0A1}" type="datetime1">
              <a:rPr lang="en-IN" smtClean="0"/>
              <a:t>24-02-2023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6F0A17-74E1-4C74-9B84-8824C0F9F276}" type="slidenum">
              <a:rPr lang="en-IN" smtClean="0"/>
              <a:t>‹#›</a:t>
            </a:fld>
            <a:endParaRPr lang="en-IN"/>
          </a:p>
        </p:txBody>
      </p:sp>
    </p:spTree>
    <p:extLst>
      <p:ext uri="{BB962C8B-B14F-4D97-AF65-F5344CB8AC3E}">
        <p14:creationId xmlns:p14="http://schemas.microsoft.com/office/powerpoint/2010/main" val="980746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4A6415-44CA-4C54-8E6F-E8C18536FC5A}" type="datetime1">
              <a:rPr lang="en-IN" smtClean="0"/>
              <a:t>24-02-2023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E6F0A17-74E1-4C74-9B84-8824C0F9F276}" type="slidenum">
              <a:rPr lang="en-IN" smtClean="0"/>
              <a:t>‹#›</a:t>
            </a:fld>
            <a:endParaRPr lang="en-IN"/>
          </a:p>
        </p:txBody>
      </p:sp>
    </p:spTree>
    <p:extLst>
      <p:ext uri="{BB962C8B-B14F-4D97-AF65-F5344CB8AC3E}">
        <p14:creationId xmlns:p14="http://schemas.microsoft.com/office/powerpoint/2010/main" val="57697517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IN" dirty="0" smtClean="0"/>
              <a:t>Computer Vision based camera for capturing Gait pattern of human subjects</a:t>
            </a:r>
            <a:endParaRPr lang="en-IN" dirty="0"/>
          </a:p>
        </p:txBody>
      </p:sp>
      <p:sp>
        <p:nvSpPr>
          <p:cNvPr id="3" name="Subtitle 2"/>
          <p:cNvSpPr>
            <a:spLocks noGrp="1"/>
          </p:cNvSpPr>
          <p:nvPr>
            <p:ph type="subTitle" idx="1"/>
          </p:nvPr>
        </p:nvSpPr>
        <p:spPr>
          <a:xfrm>
            <a:off x="1524000" y="4203460"/>
            <a:ext cx="7766936" cy="1096899"/>
          </a:xfrm>
        </p:spPr>
        <p:txBody>
          <a:bodyPr/>
          <a:lstStyle/>
          <a:p>
            <a:pPr algn="ctr"/>
            <a:r>
              <a:rPr lang="en-IN" b="1" dirty="0" smtClean="0">
                <a:solidFill>
                  <a:schemeClr val="tx1"/>
                </a:solidFill>
              </a:rPr>
              <a:t>Under the guidance of:-</a:t>
            </a:r>
          </a:p>
          <a:p>
            <a:pPr algn="ctr"/>
            <a:r>
              <a:rPr lang="en-IN" b="1" dirty="0" err="1" smtClean="0">
                <a:solidFill>
                  <a:schemeClr val="tx1"/>
                </a:solidFill>
              </a:rPr>
              <a:t>Dr.Srikanth</a:t>
            </a:r>
            <a:r>
              <a:rPr lang="en-IN" b="1" dirty="0" smtClean="0">
                <a:solidFill>
                  <a:schemeClr val="tx1"/>
                </a:solidFill>
              </a:rPr>
              <a:t> </a:t>
            </a:r>
            <a:r>
              <a:rPr lang="en-IN" b="1" dirty="0" err="1" smtClean="0">
                <a:solidFill>
                  <a:schemeClr val="tx1"/>
                </a:solidFill>
              </a:rPr>
              <a:t>Sugavanam</a:t>
            </a:r>
            <a:endParaRPr lang="en-IN" b="1" dirty="0" smtClean="0">
              <a:solidFill>
                <a:schemeClr val="tx1"/>
              </a:solidFill>
            </a:endParaRPr>
          </a:p>
          <a:p>
            <a:pPr algn="ctr"/>
            <a:endParaRPr lang="en-IN" dirty="0"/>
          </a:p>
        </p:txBody>
      </p:sp>
      <p:pic>
        <p:nvPicPr>
          <p:cNvPr id="5" name="Picture 4"/>
          <p:cNvPicPr>
            <a:picLocks noChangeAspect="1"/>
          </p:cNvPicPr>
          <p:nvPr/>
        </p:nvPicPr>
        <p:blipFill>
          <a:blip r:embed="rId2"/>
          <a:stretch>
            <a:fillRect/>
          </a:stretch>
        </p:blipFill>
        <p:spPr>
          <a:xfrm>
            <a:off x="846609" y="0"/>
            <a:ext cx="1516511" cy="1097375"/>
          </a:xfrm>
          <a:prstGeom prst="rect">
            <a:avLst/>
          </a:prstGeom>
        </p:spPr>
      </p:pic>
      <p:sp>
        <p:nvSpPr>
          <p:cNvPr id="6" name="TextBox 5"/>
          <p:cNvSpPr txBox="1"/>
          <p:nvPr/>
        </p:nvSpPr>
        <p:spPr>
          <a:xfrm>
            <a:off x="1772816" y="5373969"/>
            <a:ext cx="3181738" cy="646331"/>
          </a:xfrm>
          <a:prstGeom prst="rect">
            <a:avLst/>
          </a:prstGeom>
          <a:noFill/>
        </p:spPr>
        <p:txBody>
          <a:bodyPr wrap="square" rtlCol="0">
            <a:spAutoFit/>
          </a:bodyPr>
          <a:lstStyle/>
          <a:p>
            <a:r>
              <a:rPr lang="en-IN" dirty="0" smtClean="0"/>
              <a:t>Presented by :</a:t>
            </a:r>
          </a:p>
          <a:p>
            <a:r>
              <a:rPr lang="en-IN" dirty="0" smtClean="0"/>
              <a:t>R. Ramakrishna Kashyap</a:t>
            </a:r>
            <a:endParaRPr lang="en-IN" dirty="0"/>
          </a:p>
        </p:txBody>
      </p:sp>
      <p:sp>
        <p:nvSpPr>
          <p:cNvPr id="4" name="Slide Number Placeholder 3"/>
          <p:cNvSpPr>
            <a:spLocks noGrp="1"/>
          </p:cNvSpPr>
          <p:nvPr>
            <p:ph type="sldNum" sz="quarter" idx="12"/>
          </p:nvPr>
        </p:nvSpPr>
        <p:spPr/>
        <p:txBody>
          <a:bodyPr/>
          <a:lstStyle/>
          <a:p>
            <a:fld id="{1E6F0A17-74E1-4C74-9B84-8824C0F9F276}" type="slidenum">
              <a:rPr lang="en-IN" smtClean="0"/>
              <a:t>1</a:t>
            </a:fld>
            <a:endParaRPr lang="en-IN"/>
          </a:p>
        </p:txBody>
      </p:sp>
    </p:spTree>
    <p:extLst>
      <p:ext uri="{BB962C8B-B14F-4D97-AF65-F5344CB8AC3E}">
        <p14:creationId xmlns:p14="http://schemas.microsoft.com/office/powerpoint/2010/main" val="27155482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Unity Asset Initialization</a:t>
            </a:r>
            <a:endParaRPr lang="en-IN" dirty="0"/>
          </a:p>
        </p:txBody>
      </p:sp>
      <p:pic>
        <p:nvPicPr>
          <p:cNvPr id="4" name="Content Placeholder 3"/>
          <p:cNvPicPr>
            <a:picLocks noGrp="1" noChangeAspect="1"/>
          </p:cNvPicPr>
          <p:nvPr>
            <p:ph idx="1"/>
          </p:nvPr>
        </p:nvPicPr>
        <p:blipFill>
          <a:blip r:embed="rId2"/>
          <a:stretch>
            <a:fillRect/>
          </a:stretch>
        </p:blipFill>
        <p:spPr>
          <a:xfrm>
            <a:off x="375592" y="1352939"/>
            <a:ext cx="6176385" cy="4114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698" y="1352939"/>
            <a:ext cx="5327696" cy="4848616"/>
          </a:xfrm>
          <a:prstGeom prst="rect">
            <a:avLst/>
          </a:prstGeom>
        </p:spPr>
      </p:pic>
      <p:sp>
        <p:nvSpPr>
          <p:cNvPr id="3" name="Slide Number Placeholder 2"/>
          <p:cNvSpPr>
            <a:spLocks noGrp="1"/>
          </p:cNvSpPr>
          <p:nvPr>
            <p:ph type="sldNum" sz="quarter" idx="12"/>
          </p:nvPr>
        </p:nvSpPr>
        <p:spPr/>
        <p:txBody>
          <a:bodyPr/>
          <a:lstStyle/>
          <a:p>
            <a:fld id="{1E6F0A17-74E1-4C74-9B84-8824C0F9F276}" type="slidenum">
              <a:rPr lang="en-IN" smtClean="0"/>
              <a:t>10</a:t>
            </a:fld>
            <a:endParaRPr lang="en-IN"/>
          </a:p>
        </p:txBody>
      </p:sp>
    </p:spTree>
    <p:extLst>
      <p:ext uri="{BB962C8B-B14F-4D97-AF65-F5344CB8AC3E}">
        <p14:creationId xmlns:p14="http://schemas.microsoft.com/office/powerpoint/2010/main" val="2655667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bandicam 2023-02-24 12-33-28-73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4811" y="354562"/>
            <a:ext cx="11827679" cy="577564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Slide Number Placeholder 2"/>
          <p:cNvSpPr>
            <a:spLocks noGrp="1"/>
          </p:cNvSpPr>
          <p:nvPr>
            <p:ph type="sldNum" sz="quarter" idx="12"/>
          </p:nvPr>
        </p:nvSpPr>
        <p:spPr/>
        <p:txBody>
          <a:bodyPr/>
          <a:lstStyle/>
          <a:p>
            <a:fld id="{1E6F0A17-74E1-4C74-9B84-8824C0F9F276}" type="slidenum">
              <a:rPr lang="en-IN" smtClean="0"/>
              <a:t>11</a:t>
            </a:fld>
            <a:endParaRPr lang="en-IN"/>
          </a:p>
        </p:txBody>
      </p:sp>
    </p:spTree>
    <p:extLst>
      <p:ext uri="{BB962C8B-B14F-4D97-AF65-F5344CB8AC3E}">
        <p14:creationId xmlns:p14="http://schemas.microsoft.com/office/powerpoint/2010/main" val="35923438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Future work</a:t>
            </a:r>
            <a:endParaRPr lang="en-IN" dirty="0"/>
          </a:p>
        </p:txBody>
      </p:sp>
      <p:sp>
        <p:nvSpPr>
          <p:cNvPr id="3" name="Content Placeholder 2"/>
          <p:cNvSpPr>
            <a:spLocks noGrp="1"/>
          </p:cNvSpPr>
          <p:nvPr>
            <p:ph idx="1"/>
          </p:nvPr>
        </p:nvSpPr>
        <p:spPr>
          <a:xfrm>
            <a:off x="677334" y="1563430"/>
            <a:ext cx="8596668" cy="3880773"/>
          </a:xfrm>
        </p:spPr>
        <p:txBody>
          <a:bodyPr/>
          <a:lstStyle/>
          <a:p>
            <a:r>
              <a:rPr lang="en-US" dirty="0"/>
              <a:t>Using the obtained coordinates and angles we will render a 3D animation on Unity. The simulation can be used to track the position, orientation, and motion of each bone and joint, which can then be used to calculate various gait parameters such as step length, stride length, cadence, and foot angle.</a:t>
            </a:r>
            <a:endParaRPr lang="en-IN" dirty="0"/>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 b="12284"/>
          <a:stretch/>
        </p:blipFill>
        <p:spPr>
          <a:xfrm>
            <a:off x="375676" y="2996832"/>
            <a:ext cx="4599992" cy="261086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2" b="8956"/>
          <a:stretch/>
        </p:blipFill>
        <p:spPr>
          <a:xfrm>
            <a:off x="4975667" y="2932414"/>
            <a:ext cx="4599993" cy="2442019"/>
          </a:xfrm>
          <a:prstGeom prst="rect">
            <a:avLst/>
          </a:prstGeom>
        </p:spPr>
      </p:pic>
      <p:sp>
        <p:nvSpPr>
          <p:cNvPr id="7" name="Rectangle 6"/>
          <p:cNvSpPr/>
          <p:nvPr/>
        </p:nvSpPr>
        <p:spPr>
          <a:xfrm>
            <a:off x="677334" y="5918908"/>
            <a:ext cx="10258144" cy="276999"/>
          </a:xfrm>
          <a:prstGeom prst="rect">
            <a:avLst/>
          </a:prstGeom>
        </p:spPr>
        <p:txBody>
          <a:bodyPr wrap="square">
            <a:spAutoFit/>
          </a:bodyPr>
          <a:lstStyle/>
          <a:p>
            <a:r>
              <a:rPr lang="en-IN" sz="1200" i="1" dirty="0" smtClean="0"/>
              <a:t>Image Source :Peripheral </a:t>
            </a:r>
            <a:r>
              <a:rPr lang="en-IN" sz="1200" i="1" dirty="0"/>
              <a:t>Nerve </a:t>
            </a:r>
            <a:r>
              <a:rPr lang="en-IN" sz="1200" i="1" dirty="0" smtClean="0"/>
              <a:t>Stimulation, </a:t>
            </a:r>
            <a:r>
              <a:rPr lang="en-IN" sz="1200" i="1" dirty="0" err="1" smtClean="0"/>
              <a:t>Dr.Dennis</a:t>
            </a:r>
            <a:r>
              <a:rPr lang="en-IN" sz="1200" i="1" dirty="0" smtClean="0"/>
              <a:t> </a:t>
            </a:r>
            <a:r>
              <a:rPr lang="en-IN" sz="1200" i="1" dirty="0"/>
              <a:t>Fitzpatrick PhD CEng BEng(Hons)</a:t>
            </a:r>
          </a:p>
        </p:txBody>
      </p:sp>
      <p:sp>
        <p:nvSpPr>
          <p:cNvPr id="6" name="Slide Number Placeholder 5"/>
          <p:cNvSpPr>
            <a:spLocks noGrp="1"/>
          </p:cNvSpPr>
          <p:nvPr>
            <p:ph type="sldNum" sz="quarter" idx="12"/>
          </p:nvPr>
        </p:nvSpPr>
        <p:spPr/>
        <p:txBody>
          <a:bodyPr/>
          <a:lstStyle/>
          <a:p>
            <a:fld id="{1E6F0A17-74E1-4C74-9B84-8824C0F9F276}" type="slidenum">
              <a:rPr lang="en-IN" smtClean="0"/>
              <a:t>12</a:t>
            </a:fld>
            <a:endParaRPr lang="en-IN"/>
          </a:p>
        </p:txBody>
      </p:sp>
    </p:spTree>
    <p:extLst>
      <p:ext uri="{BB962C8B-B14F-4D97-AF65-F5344CB8AC3E}">
        <p14:creationId xmlns:p14="http://schemas.microsoft.com/office/powerpoint/2010/main" val="37808662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r>
              <a:rPr lang="en-IN" dirty="0"/>
              <a:t/>
            </a:r>
            <a:br>
              <a:rPr lang="en-IN" dirty="0"/>
            </a:br>
            <a:endParaRPr lang="en-IN" dirty="0"/>
          </a:p>
        </p:txBody>
      </p:sp>
      <p:sp>
        <p:nvSpPr>
          <p:cNvPr id="3" name="Content Placeholder 2"/>
          <p:cNvSpPr>
            <a:spLocks noGrp="1"/>
          </p:cNvSpPr>
          <p:nvPr>
            <p:ph idx="1"/>
          </p:nvPr>
        </p:nvSpPr>
        <p:spPr>
          <a:xfrm>
            <a:off x="677334" y="2160589"/>
            <a:ext cx="10174168" cy="3880773"/>
          </a:xfrm>
        </p:spPr>
        <p:txBody>
          <a:bodyPr/>
          <a:lstStyle/>
          <a:p>
            <a:pPr lvl="0"/>
            <a:r>
              <a:rPr lang="en-US" dirty="0" smtClean="0">
                <a:solidFill>
                  <a:schemeClr val="tx1"/>
                </a:solidFill>
              </a:rPr>
              <a:t>Unity </a:t>
            </a:r>
            <a:r>
              <a:rPr lang="en-US" dirty="0">
                <a:solidFill>
                  <a:schemeClr val="tx1"/>
                </a:solidFill>
              </a:rPr>
              <a:t>:https://docs.unity3d.com/Manual/index.html</a:t>
            </a:r>
          </a:p>
          <a:p>
            <a:pPr lvl="0"/>
            <a:r>
              <a:rPr lang="en-US" dirty="0" smtClean="0">
                <a:solidFill>
                  <a:schemeClr val="tx1"/>
                </a:solidFill>
              </a:rPr>
              <a:t>Open </a:t>
            </a:r>
            <a:r>
              <a:rPr lang="en-US" dirty="0">
                <a:solidFill>
                  <a:schemeClr val="tx1"/>
                </a:solidFill>
              </a:rPr>
              <a:t>CV: Ivan </a:t>
            </a:r>
            <a:r>
              <a:rPr lang="en-US" dirty="0" err="1">
                <a:solidFill>
                  <a:schemeClr val="tx1"/>
                </a:solidFill>
              </a:rPr>
              <a:t>Culjak</a:t>
            </a:r>
            <a:r>
              <a:rPr lang="en-US" dirty="0">
                <a:solidFill>
                  <a:schemeClr val="tx1"/>
                </a:solidFill>
              </a:rPr>
              <a:t>, David Abram, </a:t>
            </a:r>
            <a:r>
              <a:rPr lang="en-US" dirty="0" err="1">
                <a:solidFill>
                  <a:schemeClr val="tx1"/>
                </a:solidFill>
              </a:rPr>
              <a:t>Tomislav</a:t>
            </a:r>
            <a:r>
              <a:rPr lang="en-US" dirty="0">
                <a:solidFill>
                  <a:schemeClr val="tx1"/>
                </a:solidFill>
              </a:rPr>
              <a:t> </a:t>
            </a:r>
            <a:r>
              <a:rPr lang="en-US" dirty="0" err="1">
                <a:solidFill>
                  <a:schemeClr val="tx1"/>
                </a:solidFill>
              </a:rPr>
              <a:t>Pribanic</a:t>
            </a:r>
            <a:r>
              <a:rPr lang="en-US" dirty="0">
                <a:solidFill>
                  <a:schemeClr val="tx1"/>
                </a:solidFill>
              </a:rPr>
              <a:t>, </a:t>
            </a:r>
            <a:r>
              <a:rPr lang="en-US" dirty="0" err="1">
                <a:solidFill>
                  <a:schemeClr val="tx1"/>
                </a:solidFill>
              </a:rPr>
              <a:t>Hrvoje</a:t>
            </a:r>
            <a:r>
              <a:rPr lang="en-US" dirty="0">
                <a:solidFill>
                  <a:schemeClr val="tx1"/>
                </a:solidFill>
              </a:rPr>
              <a:t> </a:t>
            </a:r>
            <a:r>
              <a:rPr lang="en-US" dirty="0" err="1">
                <a:solidFill>
                  <a:schemeClr val="tx1"/>
                </a:solidFill>
              </a:rPr>
              <a:t>Dzapo</a:t>
            </a:r>
            <a:r>
              <a:rPr lang="en-US" dirty="0">
                <a:solidFill>
                  <a:schemeClr val="tx1"/>
                </a:solidFill>
              </a:rPr>
              <a:t>, Mario </a:t>
            </a:r>
            <a:r>
              <a:rPr lang="en-US" dirty="0" err="1">
                <a:solidFill>
                  <a:schemeClr val="tx1"/>
                </a:solidFill>
              </a:rPr>
              <a:t>Cifrek</a:t>
            </a:r>
            <a:r>
              <a:rPr lang="en-US" dirty="0">
                <a:solidFill>
                  <a:schemeClr val="tx1"/>
                </a:solidFill>
              </a:rPr>
              <a:t> Faculty of electrical engineering and computing, University of Zagreb, Zagreb, Croatia (2012) A brief introduction to </a:t>
            </a:r>
            <a:r>
              <a:rPr lang="en-US" dirty="0" err="1">
                <a:solidFill>
                  <a:schemeClr val="tx1"/>
                </a:solidFill>
              </a:rPr>
              <a:t>OpenCV</a:t>
            </a:r>
            <a:endParaRPr lang="en-IN" dirty="0">
              <a:solidFill>
                <a:schemeClr val="tx1"/>
              </a:solidFill>
            </a:endParaRPr>
          </a:p>
          <a:p>
            <a:pPr lvl="0"/>
            <a:r>
              <a:rPr lang="en-US" dirty="0">
                <a:solidFill>
                  <a:schemeClr val="tx1"/>
                </a:solidFill>
              </a:rPr>
              <a:t>Pose </a:t>
            </a:r>
            <a:r>
              <a:rPr lang="en-US" dirty="0" err="1">
                <a:solidFill>
                  <a:schemeClr val="tx1"/>
                </a:solidFill>
              </a:rPr>
              <a:t>mediapipe</a:t>
            </a:r>
            <a:r>
              <a:rPr lang="en-US" dirty="0">
                <a:solidFill>
                  <a:schemeClr val="tx1"/>
                </a:solidFill>
              </a:rPr>
              <a:t> </a:t>
            </a:r>
            <a:r>
              <a:rPr lang="en-US" dirty="0" smtClean="0">
                <a:solidFill>
                  <a:schemeClr val="tx1"/>
                </a:solidFill>
              </a:rPr>
              <a:t>Library: </a:t>
            </a:r>
            <a:r>
              <a:rPr lang="en-US" dirty="0" err="1">
                <a:solidFill>
                  <a:schemeClr val="tx1"/>
                </a:solidFill>
              </a:rPr>
              <a:t>Amrutha</a:t>
            </a:r>
            <a:r>
              <a:rPr lang="en-US" dirty="0">
                <a:solidFill>
                  <a:schemeClr val="tx1"/>
                </a:solidFill>
              </a:rPr>
              <a:t> K; </a:t>
            </a:r>
            <a:r>
              <a:rPr lang="en-US" dirty="0" err="1">
                <a:solidFill>
                  <a:schemeClr val="tx1"/>
                </a:solidFill>
              </a:rPr>
              <a:t>Prabu</a:t>
            </a:r>
            <a:r>
              <a:rPr lang="en-US" dirty="0">
                <a:solidFill>
                  <a:schemeClr val="tx1"/>
                </a:solidFill>
              </a:rPr>
              <a:t> P; Joy </a:t>
            </a:r>
            <a:r>
              <a:rPr lang="en-US" dirty="0" err="1">
                <a:solidFill>
                  <a:schemeClr val="tx1"/>
                </a:solidFill>
              </a:rPr>
              <a:t>Paulose</a:t>
            </a:r>
            <a:r>
              <a:rPr lang="en-US" dirty="0">
                <a:solidFill>
                  <a:schemeClr val="tx1"/>
                </a:solidFill>
              </a:rPr>
              <a:t> (2021) , Human Body Pose Estimation and Applications.</a:t>
            </a:r>
            <a:endParaRPr lang="en-IN" dirty="0">
              <a:solidFill>
                <a:schemeClr val="tx1"/>
              </a:solidFill>
            </a:endParaRPr>
          </a:p>
        </p:txBody>
      </p:sp>
      <p:sp>
        <p:nvSpPr>
          <p:cNvPr id="4" name="Slide Number Placeholder 3"/>
          <p:cNvSpPr>
            <a:spLocks noGrp="1"/>
          </p:cNvSpPr>
          <p:nvPr>
            <p:ph type="sldNum" sz="quarter" idx="12"/>
          </p:nvPr>
        </p:nvSpPr>
        <p:spPr/>
        <p:txBody>
          <a:bodyPr/>
          <a:lstStyle/>
          <a:p>
            <a:fld id="{1E6F0A17-74E1-4C74-9B84-8824C0F9F276}" type="slidenum">
              <a:rPr lang="en-IN" smtClean="0"/>
              <a:t>13</a:t>
            </a:fld>
            <a:endParaRPr lang="en-IN"/>
          </a:p>
        </p:txBody>
      </p:sp>
    </p:spTree>
    <p:extLst>
      <p:ext uri="{BB962C8B-B14F-4D97-AF65-F5344CB8AC3E}">
        <p14:creationId xmlns:p14="http://schemas.microsoft.com/office/powerpoint/2010/main" val="5360051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7938" y="2755641"/>
            <a:ext cx="8596668" cy="1320800"/>
          </a:xfrm>
        </p:spPr>
        <p:txBody>
          <a:bodyPr>
            <a:normAutofit/>
          </a:bodyPr>
          <a:lstStyle/>
          <a:p>
            <a:r>
              <a:rPr lang="en-IN" sz="6600" dirty="0" smtClean="0"/>
              <a:t>Thankyou!!!</a:t>
            </a:r>
            <a:endParaRPr lang="en-IN" sz="6600" dirty="0"/>
          </a:p>
        </p:txBody>
      </p:sp>
      <p:sp>
        <p:nvSpPr>
          <p:cNvPr id="3" name="Slide Number Placeholder 2"/>
          <p:cNvSpPr>
            <a:spLocks noGrp="1"/>
          </p:cNvSpPr>
          <p:nvPr>
            <p:ph type="sldNum" sz="quarter" idx="12"/>
          </p:nvPr>
        </p:nvSpPr>
        <p:spPr/>
        <p:txBody>
          <a:bodyPr/>
          <a:lstStyle/>
          <a:p>
            <a:fld id="{1E6F0A17-74E1-4C74-9B84-8824C0F9F276}" type="slidenum">
              <a:rPr lang="en-IN" smtClean="0"/>
              <a:t>14</a:t>
            </a:fld>
            <a:endParaRPr lang="en-IN"/>
          </a:p>
        </p:txBody>
      </p:sp>
    </p:spTree>
    <p:extLst>
      <p:ext uri="{BB962C8B-B14F-4D97-AF65-F5344CB8AC3E}">
        <p14:creationId xmlns:p14="http://schemas.microsoft.com/office/powerpoint/2010/main" val="24046404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889" y="99907"/>
            <a:ext cx="8596668" cy="1320800"/>
          </a:xfrm>
        </p:spPr>
        <p:txBody>
          <a:bodyPr anchor="ctr"/>
          <a:lstStyle/>
          <a:p>
            <a:pPr algn="ctr"/>
            <a:r>
              <a:rPr lang="en-IN" b="1" u="sng" dirty="0">
                <a:solidFill>
                  <a:schemeClr val="accent2"/>
                </a:solidFill>
              </a:rPr>
              <a:t>I</a:t>
            </a:r>
            <a:r>
              <a:rPr lang="en-IN" b="1" u="sng" dirty="0" smtClean="0">
                <a:solidFill>
                  <a:schemeClr val="accent2"/>
                </a:solidFill>
              </a:rPr>
              <a:t>ntroduction</a:t>
            </a:r>
            <a:endParaRPr lang="en-IN" b="1" u="sng" dirty="0">
              <a:solidFill>
                <a:schemeClr val="accent2"/>
              </a:solidFill>
            </a:endParaRPr>
          </a:p>
        </p:txBody>
      </p:sp>
      <p:sp>
        <p:nvSpPr>
          <p:cNvPr id="3" name="Content Placeholder 2"/>
          <p:cNvSpPr>
            <a:spLocks noGrp="1"/>
          </p:cNvSpPr>
          <p:nvPr>
            <p:ph idx="1"/>
          </p:nvPr>
        </p:nvSpPr>
        <p:spPr>
          <a:xfrm>
            <a:off x="506273" y="1675397"/>
            <a:ext cx="11685727" cy="4286864"/>
          </a:xfrm>
        </p:spPr>
        <p:txBody>
          <a:bodyPr>
            <a:normAutofit/>
          </a:bodyPr>
          <a:lstStyle/>
          <a:p>
            <a:pPr>
              <a:buFont typeface="Wingdings" panose="05000000000000000000" pitchFamily="2" charset="2"/>
              <a:buChar char="Ø"/>
            </a:pPr>
            <a:r>
              <a:rPr lang="en-US" sz="2400" dirty="0" smtClean="0">
                <a:solidFill>
                  <a:schemeClr val="tx1"/>
                </a:solidFill>
              </a:rPr>
              <a:t>Gait analysis is an assessment of the way the body moves, usually by walking or running, from one place to another.</a:t>
            </a:r>
          </a:p>
          <a:p>
            <a:pPr>
              <a:buFont typeface="Wingdings" panose="05000000000000000000" pitchFamily="2" charset="2"/>
              <a:buChar char="Ø"/>
            </a:pPr>
            <a:r>
              <a:rPr lang="en-US" sz="2400" dirty="0" smtClean="0">
                <a:solidFill>
                  <a:schemeClr val="tx1"/>
                </a:solidFill>
              </a:rPr>
              <a:t>The purpose of gait analysis is to detect any abnormalities in locomotion.</a:t>
            </a:r>
          </a:p>
          <a:p>
            <a:pPr>
              <a:buFont typeface="Wingdings" panose="05000000000000000000" pitchFamily="2" charset="2"/>
              <a:buChar char="Ø"/>
            </a:pPr>
            <a:r>
              <a:rPr lang="en-US" sz="2400" dirty="0" smtClean="0">
                <a:solidFill>
                  <a:schemeClr val="tx1"/>
                </a:solidFill>
              </a:rPr>
              <a:t>Gait analysis is used to assess and treat individuals with conditions affecting   their ability to walk.</a:t>
            </a:r>
            <a:endParaRPr lang="en-IN" sz="2400" dirty="0">
              <a:solidFill>
                <a:schemeClr val="tx1"/>
              </a:solidFill>
            </a:endParaRPr>
          </a:p>
        </p:txBody>
      </p:sp>
      <p:sp>
        <p:nvSpPr>
          <p:cNvPr id="4" name="Rectangle 3"/>
          <p:cNvSpPr/>
          <p:nvPr/>
        </p:nvSpPr>
        <p:spPr>
          <a:xfrm>
            <a:off x="366658" y="4344951"/>
            <a:ext cx="11964956" cy="2231380"/>
          </a:xfrm>
          <a:prstGeom prst="rect">
            <a:avLst/>
          </a:prstGeom>
        </p:spPr>
        <p:txBody>
          <a:bodyPr wrap="square">
            <a:spAutoFit/>
          </a:bodyPr>
          <a:lstStyle/>
          <a:p>
            <a:pPr marL="63500">
              <a:spcAft>
                <a:spcPts val="0"/>
              </a:spcAft>
            </a:pPr>
            <a:r>
              <a:rPr lang="en-US" sz="3600" b="1" u="sng" kern="0" dirty="0">
                <a:solidFill>
                  <a:schemeClr val="accent2"/>
                </a:solidFill>
                <a:latin typeface="+mj-lt"/>
                <a:ea typeface="Calibri" panose="020F0502020204030204" pitchFamily="34" charset="0"/>
              </a:rPr>
              <a:t>Planned</a:t>
            </a:r>
            <a:r>
              <a:rPr lang="en-US" sz="3600" b="1" u="sng" kern="0" spc="80" dirty="0">
                <a:solidFill>
                  <a:schemeClr val="accent2"/>
                </a:solidFill>
                <a:latin typeface="+mj-lt"/>
                <a:ea typeface="Calibri" panose="020F0502020204030204" pitchFamily="34" charset="0"/>
              </a:rPr>
              <a:t> </a:t>
            </a:r>
            <a:r>
              <a:rPr lang="en-US" sz="3600" b="1" u="sng" kern="0" dirty="0" smtClean="0">
                <a:solidFill>
                  <a:schemeClr val="accent2"/>
                </a:solidFill>
                <a:latin typeface="+mj-lt"/>
                <a:ea typeface="Calibri" panose="020F0502020204030204" pitchFamily="34" charset="0"/>
              </a:rPr>
              <a:t>Deliverables</a:t>
            </a:r>
          </a:p>
          <a:p>
            <a:pPr marL="63500">
              <a:spcAft>
                <a:spcPts val="0"/>
              </a:spcAft>
            </a:pPr>
            <a:endParaRPr lang="en-IN" sz="2800" b="1" u="sng" kern="0" dirty="0">
              <a:solidFill>
                <a:schemeClr val="accent2"/>
              </a:solidFill>
              <a:latin typeface="Calibri" panose="020F0502020204030204" pitchFamily="34" charset="0"/>
              <a:ea typeface="Calibri" panose="020F0502020204030204" pitchFamily="34" charset="0"/>
            </a:endParaRPr>
          </a:p>
          <a:p>
            <a:pPr marL="342900" lvl="0" indent="-342900">
              <a:lnSpc>
                <a:spcPts val="1455"/>
              </a:lnSpc>
              <a:spcBef>
                <a:spcPts val="1030"/>
              </a:spcBef>
              <a:spcAft>
                <a:spcPts val="0"/>
              </a:spcAft>
              <a:buClr>
                <a:schemeClr val="accent2"/>
              </a:buClr>
              <a:buSzPts val="1200"/>
              <a:buFont typeface="Wingdings" panose="05000000000000000000" pitchFamily="2" charset="2"/>
              <a:buChar char="Ø"/>
              <a:tabLst>
                <a:tab pos="156210" algn="l"/>
              </a:tabLst>
            </a:pPr>
            <a:r>
              <a:rPr lang="en-US" sz="2400" dirty="0">
                <a:ea typeface="Calibri" panose="020F0502020204030204" pitchFamily="34" charset="0"/>
              </a:rPr>
              <a:t>Python</a:t>
            </a:r>
            <a:r>
              <a:rPr lang="en-US" sz="2400" spc="105" dirty="0">
                <a:ea typeface="Calibri" panose="020F0502020204030204" pitchFamily="34" charset="0"/>
              </a:rPr>
              <a:t> </a:t>
            </a:r>
            <a:r>
              <a:rPr lang="en-US" sz="2400" dirty="0">
                <a:ea typeface="Calibri" panose="020F0502020204030204" pitchFamily="34" charset="0"/>
              </a:rPr>
              <a:t>script</a:t>
            </a:r>
            <a:r>
              <a:rPr lang="en-US" sz="2400" spc="105" dirty="0">
                <a:ea typeface="Calibri" panose="020F0502020204030204" pitchFamily="34" charset="0"/>
              </a:rPr>
              <a:t> </a:t>
            </a:r>
            <a:r>
              <a:rPr lang="en-US" sz="2400" dirty="0">
                <a:ea typeface="Calibri" panose="020F0502020204030204" pitchFamily="34" charset="0"/>
              </a:rPr>
              <a:t>that</a:t>
            </a:r>
            <a:r>
              <a:rPr lang="en-US" sz="2400" spc="105" dirty="0">
                <a:ea typeface="Calibri" panose="020F0502020204030204" pitchFamily="34" charset="0"/>
              </a:rPr>
              <a:t> </a:t>
            </a:r>
            <a:r>
              <a:rPr lang="en-US" sz="2400" dirty="0">
                <a:ea typeface="Calibri" panose="020F0502020204030204" pitchFamily="34" charset="0"/>
              </a:rPr>
              <a:t>calculates</a:t>
            </a:r>
            <a:r>
              <a:rPr lang="en-US" sz="2400" spc="110" dirty="0">
                <a:ea typeface="Calibri" panose="020F0502020204030204" pitchFamily="34" charset="0"/>
              </a:rPr>
              <a:t> </a:t>
            </a:r>
            <a:r>
              <a:rPr lang="en-US" sz="2400" dirty="0">
                <a:ea typeface="Calibri" panose="020F0502020204030204" pitchFamily="34" charset="0"/>
              </a:rPr>
              <a:t>the</a:t>
            </a:r>
            <a:r>
              <a:rPr lang="en-US" sz="2400" spc="105" dirty="0">
                <a:ea typeface="Calibri" panose="020F0502020204030204" pitchFamily="34" charset="0"/>
              </a:rPr>
              <a:t> </a:t>
            </a:r>
            <a:r>
              <a:rPr lang="en-US" sz="2400" dirty="0">
                <a:ea typeface="Calibri" panose="020F0502020204030204" pitchFamily="34" charset="0"/>
              </a:rPr>
              <a:t>angle</a:t>
            </a:r>
            <a:r>
              <a:rPr lang="en-US" sz="2400" spc="105" dirty="0">
                <a:ea typeface="Calibri" panose="020F0502020204030204" pitchFamily="34" charset="0"/>
              </a:rPr>
              <a:t> </a:t>
            </a:r>
            <a:r>
              <a:rPr lang="en-US" sz="2400" dirty="0">
                <a:ea typeface="Calibri" panose="020F0502020204030204" pitchFamily="34" charset="0"/>
              </a:rPr>
              <a:t>between</a:t>
            </a:r>
            <a:r>
              <a:rPr lang="en-US" sz="2400" spc="105" dirty="0">
                <a:ea typeface="Calibri" panose="020F0502020204030204" pitchFamily="34" charset="0"/>
              </a:rPr>
              <a:t> </a:t>
            </a:r>
            <a:r>
              <a:rPr lang="en-US" sz="2400" dirty="0">
                <a:ea typeface="Calibri" panose="020F0502020204030204" pitchFamily="34" charset="0"/>
              </a:rPr>
              <a:t>the</a:t>
            </a:r>
            <a:r>
              <a:rPr lang="en-US" sz="2400" spc="110" dirty="0">
                <a:ea typeface="Calibri" panose="020F0502020204030204" pitchFamily="34" charset="0"/>
              </a:rPr>
              <a:t> </a:t>
            </a:r>
            <a:r>
              <a:rPr lang="en-US" sz="2400" dirty="0">
                <a:ea typeface="Calibri" panose="020F0502020204030204" pitchFamily="34" charset="0"/>
              </a:rPr>
              <a:t>joints</a:t>
            </a:r>
            <a:r>
              <a:rPr lang="en-US" sz="2400" spc="105" dirty="0">
                <a:ea typeface="Calibri" panose="020F0502020204030204" pitchFamily="34" charset="0"/>
              </a:rPr>
              <a:t> </a:t>
            </a:r>
            <a:r>
              <a:rPr lang="en-US" sz="2400" dirty="0">
                <a:ea typeface="Calibri" panose="020F0502020204030204" pitchFamily="34" charset="0"/>
              </a:rPr>
              <a:t>estimated</a:t>
            </a:r>
            <a:r>
              <a:rPr lang="en-US" sz="2400" spc="105" dirty="0">
                <a:ea typeface="Calibri" panose="020F0502020204030204" pitchFamily="34" charset="0"/>
              </a:rPr>
              <a:t> </a:t>
            </a:r>
            <a:r>
              <a:rPr lang="en-US" sz="2400" dirty="0">
                <a:ea typeface="Calibri" panose="020F0502020204030204" pitchFamily="34" charset="0"/>
              </a:rPr>
              <a:t>from</a:t>
            </a:r>
            <a:r>
              <a:rPr lang="en-US" sz="2400" spc="105" dirty="0">
                <a:ea typeface="Calibri" panose="020F0502020204030204" pitchFamily="34" charset="0"/>
              </a:rPr>
              <a:t> </a:t>
            </a:r>
            <a:endParaRPr lang="en-US" sz="2400" spc="105" dirty="0" smtClean="0">
              <a:ea typeface="Calibri" panose="020F0502020204030204" pitchFamily="34" charset="0"/>
            </a:endParaRPr>
          </a:p>
          <a:p>
            <a:pPr lvl="0">
              <a:lnSpc>
                <a:spcPts val="1455"/>
              </a:lnSpc>
              <a:spcBef>
                <a:spcPts val="1030"/>
              </a:spcBef>
              <a:spcAft>
                <a:spcPts val="0"/>
              </a:spcAft>
              <a:buClr>
                <a:schemeClr val="accent2"/>
              </a:buClr>
              <a:buSzPts val="1200"/>
              <a:tabLst>
                <a:tab pos="156210" algn="l"/>
              </a:tabLst>
            </a:pPr>
            <a:r>
              <a:rPr lang="en-US" sz="2400" spc="105" dirty="0">
                <a:ea typeface="Calibri" panose="020F0502020204030204" pitchFamily="34" charset="0"/>
              </a:rPr>
              <a:t>	 </a:t>
            </a:r>
            <a:r>
              <a:rPr lang="en-US" sz="2400" spc="105" dirty="0" smtClean="0">
                <a:ea typeface="Calibri" panose="020F0502020204030204" pitchFamily="34" charset="0"/>
              </a:rPr>
              <a:t> </a:t>
            </a:r>
            <a:r>
              <a:rPr lang="en-US" sz="2400" dirty="0" smtClean="0">
                <a:ea typeface="Calibri" panose="020F0502020204030204" pitchFamily="34" charset="0"/>
              </a:rPr>
              <a:t>live</a:t>
            </a:r>
            <a:r>
              <a:rPr lang="en-US" sz="2400" spc="110" dirty="0" smtClean="0">
                <a:ea typeface="Calibri" panose="020F0502020204030204" pitchFamily="34" charset="0"/>
              </a:rPr>
              <a:t> </a:t>
            </a:r>
            <a:r>
              <a:rPr lang="en-US" sz="2400" dirty="0">
                <a:ea typeface="Calibri" panose="020F0502020204030204" pitchFamily="34" charset="0"/>
              </a:rPr>
              <a:t>camera</a:t>
            </a:r>
            <a:r>
              <a:rPr lang="en-US" sz="2400" spc="105" dirty="0">
                <a:ea typeface="Calibri" panose="020F0502020204030204" pitchFamily="34" charset="0"/>
              </a:rPr>
              <a:t> </a:t>
            </a:r>
            <a:r>
              <a:rPr lang="en-US" sz="2400" dirty="0">
                <a:ea typeface="Calibri" panose="020F0502020204030204" pitchFamily="34" charset="0"/>
              </a:rPr>
              <a:t>feed</a:t>
            </a:r>
            <a:r>
              <a:rPr lang="en-US" sz="2400" dirty="0" smtClean="0">
                <a:ea typeface="Calibri" panose="020F0502020204030204" pitchFamily="34" charset="0"/>
              </a:rPr>
              <a:t>.</a:t>
            </a:r>
          </a:p>
          <a:p>
            <a:pPr marL="342900" lvl="0" indent="-342900">
              <a:lnSpc>
                <a:spcPts val="1455"/>
              </a:lnSpc>
              <a:spcBef>
                <a:spcPts val="1030"/>
              </a:spcBef>
              <a:spcAft>
                <a:spcPts val="0"/>
              </a:spcAft>
              <a:buClr>
                <a:schemeClr val="accent2"/>
              </a:buClr>
              <a:buSzPts val="1200"/>
              <a:buFont typeface="Wingdings" panose="05000000000000000000" pitchFamily="2" charset="2"/>
              <a:buChar char="Ø"/>
              <a:tabLst>
                <a:tab pos="156210" algn="l"/>
              </a:tabLst>
            </a:pPr>
            <a:endParaRPr lang="en-IN" sz="2400" dirty="0">
              <a:ea typeface="Calibri" panose="020F0502020204030204" pitchFamily="34" charset="0"/>
            </a:endParaRPr>
          </a:p>
          <a:p>
            <a:pPr marL="342900" lvl="0" indent="-342900">
              <a:lnSpc>
                <a:spcPts val="1455"/>
              </a:lnSpc>
              <a:spcAft>
                <a:spcPts val="0"/>
              </a:spcAft>
              <a:buClr>
                <a:schemeClr val="accent2"/>
              </a:buClr>
              <a:buSzPts val="1200"/>
              <a:buFont typeface="Wingdings" panose="05000000000000000000" pitchFamily="2" charset="2"/>
              <a:buChar char="Ø"/>
              <a:tabLst>
                <a:tab pos="162560" algn="l"/>
              </a:tabLst>
            </a:pPr>
            <a:r>
              <a:rPr lang="en-US" sz="2400" dirty="0">
                <a:ea typeface="Calibri" panose="020F0502020204030204" pitchFamily="34" charset="0"/>
              </a:rPr>
              <a:t>Unity</a:t>
            </a:r>
            <a:r>
              <a:rPr lang="en-US" sz="2400" spc="170" dirty="0">
                <a:ea typeface="Calibri" panose="020F0502020204030204" pitchFamily="34" charset="0"/>
              </a:rPr>
              <a:t> </a:t>
            </a:r>
            <a:r>
              <a:rPr lang="en-US" sz="2400" dirty="0">
                <a:ea typeface="Calibri" panose="020F0502020204030204" pitchFamily="34" charset="0"/>
              </a:rPr>
              <a:t>simulation</a:t>
            </a:r>
            <a:r>
              <a:rPr lang="en-US" sz="2400" spc="175" dirty="0">
                <a:ea typeface="Calibri" panose="020F0502020204030204" pitchFamily="34" charset="0"/>
              </a:rPr>
              <a:t> </a:t>
            </a:r>
            <a:r>
              <a:rPr lang="en-US" sz="2400" dirty="0">
                <a:ea typeface="Calibri" panose="020F0502020204030204" pitchFamily="34" charset="0"/>
              </a:rPr>
              <a:t>of</a:t>
            </a:r>
            <a:r>
              <a:rPr lang="en-US" sz="2400" spc="170" dirty="0">
                <a:ea typeface="Calibri" panose="020F0502020204030204" pitchFamily="34" charset="0"/>
              </a:rPr>
              <a:t> </a:t>
            </a:r>
            <a:r>
              <a:rPr lang="en-US" sz="2400" dirty="0">
                <a:ea typeface="Calibri" panose="020F0502020204030204" pitchFamily="34" charset="0"/>
              </a:rPr>
              <a:t>the</a:t>
            </a:r>
            <a:r>
              <a:rPr lang="en-US" sz="2400" spc="175" dirty="0">
                <a:ea typeface="Calibri" panose="020F0502020204030204" pitchFamily="34" charset="0"/>
              </a:rPr>
              <a:t> </a:t>
            </a:r>
            <a:r>
              <a:rPr lang="en-US" sz="2400" dirty="0">
                <a:ea typeface="Calibri" panose="020F0502020204030204" pitchFamily="34" charset="0"/>
              </a:rPr>
              <a:t>estimated</a:t>
            </a:r>
            <a:r>
              <a:rPr lang="en-US" sz="2400" spc="170" dirty="0">
                <a:ea typeface="Calibri" panose="020F0502020204030204" pitchFamily="34" charset="0"/>
              </a:rPr>
              <a:t> </a:t>
            </a:r>
            <a:r>
              <a:rPr lang="en-US" sz="2400" dirty="0">
                <a:ea typeface="Calibri" panose="020F0502020204030204" pitchFamily="34" charset="0"/>
              </a:rPr>
              <a:t>pose.</a:t>
            </a:r>
            <a:endParaRPr lang="en-IN" sz="2400" dirty="0">
              <a:effectLst/>
              <a:ea typeface="Calibri" panose="020F0502020204030204" pitchFamily="34" charset="0"/>
            </a:endParaRPr>
          </a:p>
        </p:txBody>
      </p:sp>
      <p:sp>
        <p:nvSpPr>
          <p:cNvPr id="5" name="Slide Number Placeholder 4"/>
          <p:cNvSpPr>
            <a:spLocks noGrp="1"/>
          </p:cNvSpPr>
          <p:nvPr>
            <p:ph type="sldNum" sz="quarter" idx="12"/>
          </p:nvPr>
        </p:nvSpPr>
        <p:spPr/>
        <p:txBody>
          <a:bodyPr/>
          <a:lstStyle/>
          <a:p>
            <a:fld id="{1E6F0A17-74E1-4C74-9B84-8824C0F9F276}" type="slidenum">
              <a:rPr lang="en-IN" smtClean="0"/>
              <a:t>2</a:t>
            </a:fld>
            <a:endParaRPr lang="en-IN"/>
          </a:p>
        </p:txBody>
      </p:sp>
    </p:spTree>
    <p:extLst>
      <p:ext uri="{BB962C8B-B14F-4D97-AF65-F5344CB8AC3E}">
        <p14:creationId xmlns:p14="http://schemas.microsoft.com/office/powerpoint/2010/main" val="1457647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u="sng" dirty="0" smtClean="0">
                <a:solidFill>
                  <a:schemeClr val="accent2">
                    <a:lumMod val="50000"/>
                  </a:schemeClr>
                </a:solidFill>
              </a:rPr>
              <a:t>Methodology</a:t>
            </a:r>
            <a:endParaRPr lang="en-IN" sz="4400" u="sng" dirty="0">
              <a:solidFill>
                <a:schemeClr val="accent2">
                  <a:lumMod val="5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39019528"/>
              </p:ext>
            </p:extLst>
          </p:nvPr>
        </p:nvGraphicFramePr>
        <p:xfrm>
          <a:off x="435268" y="1488784"/>
          <a:ext cx="9445850"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1E6F0A17-74E1-4C74-9B84-8824C0F9F276}" type="slidenum">
              <a:rPr lang="en-IN" smtClean="0"/>
              <a:t>3</a:t>
            </a:fld>
            <a:endParaRPr lang="en-IN"/>
          </a:p>
        </p:txBody>
      </p:sp>
    </p:spTree>
    <p:extLst>
      <p:ext uri="{BB962C8B-B14F-4D97-AF65-F5344CB8AC3E}">
        <p14:creationId xmlns:p14="http://schemas.microsoft.com/office/powerpoint/2010/main" val="3515811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smtClean="0"/>
              <a:t>Applications/Libraries used</a:t>
            </a:r>
            <a:endParaRPr lang="en-IN" u="sng" dirty="0"/>
          </a:p>
        </p:txBody>
      </p:sp>
      <p:sp>
        <p:nvSpPr>
          <p:cNvPr id="3" name="Content Placeholder 2"/>
          <p:cNvSpPr>
            <a:spLocks noGrp="1"/>
          </p:cNvSpPr>
          <p:nvPr>
            <p:ph idx="1"/>
          </p:nvPr>
        </p:nvSpPr>
        <p:spPr>
          <a:xfrm>
            <a:off x="677333" y="1703389"/>
            <a:ext cx="10192829" cy="3880773"/>
          </a:xfrm>
        </p:spPr>
        <p:txBody>
          <a:bodyPr>
            <a:noAutofit/>
          </a:bodyPr>
          <a:lstStyle/>
          <a:p>
            <a:r>
              <a:rPr lang="en-IN" sz="2000" b="1" dirty="0" smtClean="0">
                <a:solidFill>
                  <a:schemeClr val="tx1"/>
                </a:solidFill>
              </a:rPr>
              <a:t>Pose </a:t>
            </a:r>
            <a:r>
              <a:rPr lang="en-IN" sz="2000" b="1" dirty="0" err="1" smtClean="0">
                <a:solidFill>
                  <a:schemeClr val="tx1"/>
                </a:solidFill>
              </a:rPr>
              <a:t>Mediapipe</a:t>
            </a:r>
            <a:endParaRPr lang="en-IN" sz="2000" dirty="0" smtClean="0">
              <a:solidFill>
                <a:schemeClr val="tx1"/>
              </a:solidFill>
            </a:endParaRPr>
          </a:p>
          <a:p>
            <a:pPr marL="0" indent="0">
              <a:buNone/>
            </a:pPr>
            <a:r>
              <a:rPr lang="en-IN" sz="2000" dirty="0" smtClean="0">
                <a:solidFill>
                  <a:schemeClr val="tx1"/>
                </a:solidFill>
              </a:rPr>
              <a:t>	</a:t>
            </a:r>
            <a:r>
              <a:rPr lang="en-US" sz="2000" dirty="0" err="1">
                <a:solidFill>
                  <a:schemeClr val="tx1"/>
                </a:solidFill>
              </a:rPr>
              <a:t>MediaPipe</a:t>
            </a:r>
            <a:r>
              <a:rPr lang="en-US" sz="2000" dirty="0">
                <a:solidFill>
                  <a:schemeClr val="tx1"/>
                </a:solidFill>
              </a:rPr>
              <a:t> </a:t>
            </a:r>
            <a:r>
              <a:rPr lang="en-US" sz="2000">
                <a:solidFill>
                  <a:schemeClr val="tx1"/>
                </a:solidFill>
              </a:rPr>
              <a:t>offers </a:t>
            </a:r>
            <a:r>
              <a:rPr lang="en-US" sz="2000" smtClean="0">
                <a:solidFill>
                  <a:schemeClr val="tx1"/>
                </a:solidFill>
              </a:rPr>
              <a:t>customizable </a:t>
            </a:r>
            <a:r>
              <a:rPr lang="en-US" sz="2000" dirty="0">
                <a:solidFill>
                  <a:schemeClr val="tx1"/>
                </a:solidFill>
              </a:rPr>
              <a:t>ML solutions for live and </a:t>
            </a:r>
            <a:r>
              <a:rPr lang="en-US" sz="2000" dirty="0" smtClean="0">
                <a:solidFill>
                  <a:schemeClr val="tx1"/>
                </a:solidFill>
              </a:rPr>
              <a:t>streaming 	media.</a:t>
            </a:r>
          </a:p>
          <a:p>
            <a:pPr marL="0" indent="0">
              <a:buNone/>
            </a:pPr>
            <a:endParaRPr lang="en-IN" sz="2000" dirty="0" smtClean="0">
              <a:solidFill>
                <a:schemeClr val="tx1"/>
              </a:solidFill>
            </a:endParaRPr>
          </a:p>
          <a:p>
            <a:r>
              <a:rPr lang="en-IN" sz="2000" b="1" dirty="0" err="1">
                <a:solidFill>
                  <a:schemeClr val="tx1"/>
                </a:solidFill>
              </a:rPr>
              <a:t>OpenCV</a:t>
            </a:r>
            <a:r>
              <a:rPr lang="en-IN" sz="2000" dirty="0">
                <a:solidFill>
                  <a:schemeClr val="tx1"/>
                </a:solidFill>
              </a:rPr>
              <a:t> </a:t>
            </a:r>
            <a:endParaRPr lang="en-IN" sz="2000" dirty="0" smtClean="0">
              <a:solidFill>
                <a:schemeClr val="tx1"/>
              </a:solidFill>
            </a:endParaRPr>
          </a:p>
          <a:p>
            <a:pPr marL="0" indent="0" fontAlgn="base">
              <a:buNone/>
            </a:pPr>
            <a:r>
              <a:rPr lang="en-IN" sz="2000" dirty="0">
                <a:solidFill>
                  <a:schemeClr val="tx1"/>
                </a:solidFill>
              </a:rPr>
              <a:t>	</a:t>
            </a:r>
            <a:r>
              <a:rPr lang="en-US" sz="2000" dirty="0">
                <a:solidFill>
                  <a:schemeClr val="tx1"/>
                </a:solidFill>
              </a:rPr>
              <a:t>L</a:t>
            </a:r>
            <a:r>
              <a:rPr lang="en-US" sz="2000" dirty="0" smtClean="0">
                <a:solidFill>
                  <a:schemeClr val="tx1"/>
                </a:solidFill>
              </a:rPr>
              <a:t>ibrary </a:t>
            </a:r>
            <a:r>
              <a:rPr lang="en-US" sz="2000" dirty="0">
                <a:solidFill>
                  <a:schemeClr val="tx1"/>
                </a:solidFill>
              </a:rPr>
              <a:t>in python </a:t>
            </a:r>
            <a:r>
              <a:rPr lang="en-US" sz="2000" dirty="0" smtClean="0">
                <a:solidFill>
                  <a:schemeClr val="tx1"/>
                </a:solidFill>
              </a:rPr>
              <a:t>which is </a:t>
            </a:r>
            <a:r>
              <a:rPr lang="en-US" sz="2000" dirty="0">
                <a:solidFill>
                  <a:schemeClr val="tx1"/>
                </a:solidFill>
              </a:rPr>
              <a:t>a computer vision library that is widely used for </a:t>
            </a:r>
            <a:r>
              <a:rPr lang="en-US" sz="2000" dirty="0" smtClean="0">
                <a:solidFill>
                  <a:schemeClr val="tx1"/>
                </a:solidFill>
              </a:rPr>
              <a:t>image 	analysis</a:t>
            </a:r>
            <a:r>
              <a:rPr lang="en-US" sz="2000" dirty="0">
                <a:solidFill>
                  <a:schemeClr val="tx1"/>
                </a:solidFill>
              </a:rPr>
              <a:t>, image processing, detection, recognition, etc</a:t>
            </a:r>
            <a:r>
              <a:rPr lang="en-US" sz="2000" dirty="0" smtClean="0">
                <a:solidFill>
                  <a:schemeClr val="tx1"/>
                </a:solidFill>
              </a:rPr>
              <a:t>.</a:t>
            </a:r>
            <a:r>
              <a:rPr lang="en-US" sz="2000" dirty="0">
                <a:solidFill>
                  <a:schemeClr val="tx1"/>
                </a:solidFill>
              </a:rPr>
              <a:t/>
            </a:r>
            <a:br>
              <a:rPr lang="en-US" sz="2000" dirty="0">
                <a:solidFill>
                  <a:schemeClr val="tx1"/>
                </a:solidFill>
              </a:rPr>
            </a:br>
            <a:endParaRPr lang="en-IN" sz="2000" dirty="0" smtClean="0">
              <a:solidFill>
                <a:schemeClr val="tx1"/>
              </a:solidFill>
            </a:endParaRPr>
          </a:p>
          <a:p>
            <a:r>
              <a:rPr lang="en-IN" sz="2000" b="1" dirty="0" smtClean="0">
                <a:solidFill>
                  <a:schemeClr val="tx1"/>
                </a:solidFill>
              </a:rPr>
              <a:t>Unity hub</a:t>
            </a:r>
          </a:p>
          <a:p>
            <a:pPr marL="0" indent="0">
              <a:buNone/>
            </a:pPr>
            <a:r>
              <a:rPr lang="en-IN" sz="2000" b="1" dirty="0">
                <a:solidFill>
                  <a:schemeClr val="tx1"/>
                </a:solidFill>
              </a:rPr>
              <a:t>	</a:t>
            </a:r>
            <a:r>
              <a:rPr lang="en-US" sz="2000" dirty="0">
                <a:solidFill>
                  <a:schemeClr val="tx1"/>
                </a:solidFill>
              </a:rPr>
              <a:t>Unity is a cross-platform game engine used by many games on the Google </a:t>
            </a:r>
            <a:r>
              <a:rPr lang="en-US" sz="2000" dirty="0" smtClean="0">
                <a:solidFill>
                  <a:schemeClr val="tx1"/>
                </a:solidFill>
              </a:rPr>
              <a:t>Play 	Store</a:t>
            </a:r>
            <a:r>
              <a:rPr lang="en-US" sz="2000" dirty="0">
                <a:solidFill>
                  <a:schemeClr val="tx1"/>
                </a:solidFill>
              </a:rPr>
              <a:t>. Unity's modular tools help you produce and deliver highly </a:t>
            </a:r>
            <a:r>
              <a:rPr lang="en-US" sz="2000" dirty="0" smtClean="0">
                <a:solidFill>
                  <a:schemeClr val="tx1"/>
                </a:solidFill>
              </a:rPr>
              <a:t>engaging </a:t>
            </a:r>
            <a:r>
              <a:rPr lang="en-US" sz="2000" dirty="0">
                <a:solidFill>
                  <a:schemeClr val="tx1"/>
                </a:solidFill>
              </a:rPr>
              <a:t>2D or </a:t>
            </a:r>
            <a:r>
              <a:rPr lang="en-US" sz="2000" dirty="0" smtClean="0">
                <a:solidFill>
                  <a:schemeClr val="tx1"/>
                </a:solidFill>
              </a:rPr>
              <a:t>	3D 	mobile </a:t>
            </a:r>
            <a:r>
              <a:rPr lang="en-US" sz="2000" dirty="0">
                <a:solidFill>
                  <a:schemeClr val="tx1"/>
                </a:solidFill>
              </a:rPr>
              <a:t>games.</a:t>
            </a:r>
            <a:endParaRPr lang="en-IN" sz="2000" dirty="0">
              <a:solidFill>
                <a:schemeClr val="tx1"/>
              </a:solidFill>
            </a:endParaRPr>
          </a:p>
        </p:txBody>
      </p:sp>
      <p:sp>
        <p:nvSpPr>
          <p:cNvPr id="4" name="Slide Number Placeholder 3"/>
          <p:cNvSpPr>
            <a:spLocks noGrp="1"/>
          </p:cNvSpPr>
          <p:nvPr>
            <p:ph type="sldNum" sz="quarter" idx="12"/>
          </p:nvPr>
        </p:nvSpPr>
        <p:spPr/>
        <p:txBody>
          <a:bodyPr/>
          <a:lstStyle/>
          <a:p>
            <a:fld id="{1E6F0A17-74E1-4C74-9B84-8824C0F9F276}" type="slidenum">
              <a:rPr lang="en-IN" smtClean="0"/>
              <a:t>4</a:t>
            </a:fld>
            <a:endParaRPr lang="en-IN"/>
          </a:p>
        </p:txBody>
      </p:sp>
    </p:spTree>
    <p:extLst>
      <p:ext uri="{BB962C8B-B14F-4D97-AF65-F5344CB8AC3E}">
        <p14:creationId xmlns:p14="http://schemas.microsoft.com/office/powerpoint/2010/main" val="104646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b="1" u="sng" dirty="0"/>
              <a:t>Pose Landmark </a:t>
            </a:r>
            <a:r>
              <a:rPr lang="en-IN" b="1" u="sng" dirty="0" smtClean="0"/>
              <a:t>Model</a:t>
            </a:r>
            <a:r>
              <a:rPr lang="en-IN" b="1" u="sng" dirty="0"/>
              <a:t/>
            </a:r>
            <a:br>
              <a:rPr lang="en-IN" b="1" u="sng" dirty="0"/>
            </a:br>
            <a:endParaRPr lang="en-IN" b="1" u="sng" dirty="0"/>
          </a:p>
        </p:txBody>
      </p:sp>
      <p:pic>
        <p:nvPicPr>
          <p:cNvPr id="1026" name="Picture 2" descr="pose_tracking_full_body_landmark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5" y="1535249"/>
            <a:ext cx="7673564" cy="43536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5862" y="6279501"/>
            <a:ext cx="7109926" cy="338554"/>
          </a:xfrm>
          <a:prstGeom prst="rect">
            <a:avLst/>
          </a:prstGeom>
          <a:noFill/>
        </p:spPr>
        <p:txBody>
          <a:bodyPr wrap="square" rtlCol="0">
            <a:spAutoFit/>
          </a:bodyPr>
          <a:lstStyle/>
          <a:p>
            <a:r>
              <a:rPr lang="en-IN" sz="1600" i="1" dirty="0"/>
              <a:t>Image </a:t>
            </a:r>
            <a:r>
              <a:rPr lang="en-IN" sz="1600" i="1" dirty="0" smtClean="0"/>
              <a:t>Source: </a:t>
            </a:r>
            <a:r>
              <a:rPr lang="en-IN" sz="1600" i="1" dirty="0" err="1" smtClean="0"/>
              <a:t>Mediapipe</a:t>
            </a:r>
            <a:endParaRPr lang="en-IN" sz="1200" dirty="0"/>
          </a:p>
        </p:txBody>
      </p:sp>
      <p:sp>
        <p:nvSpPr>
          <p:cNvPr id="4" name="Slide Number Placeholder 3"/>
          <p:cNvSpPr>
            <a:spLocks noGrp="1"/>
          </p:cNvSpPr>
          <p:nvPr>
            <p:ph type="sldNum" sz="quarter" idx="12"/>
          </p:nvPr>
        </p:nvSpPr>
        <p:spPr/>
        <p:txBody>
          <a:bodyPr/>
          <a:lstStyle/>
          <a:p>
            <a:fld id="{1E6F0A17-74E1-4C74-9B84-8824C0F9F276}" type="slidenum">
              <a:rPr lang="en-IN" smtClean="0"/>
              <a:t>5</a:t>
            </a:fld>
            <a:endParaRPr lang="en-IN"/>
          </a:p>
        </p:txBody>
      </p:sp>
    </p:spTree>
    <p:extLst>
      <p:ext uri="{BB962C8B-B14F-4D97-AF65-F5344CB8AC3E}">
        <p14:creationId xmlns:p14="http://schemas.microsoft.com/office/powerpoint/2010/main" val="2712331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971" y="339013"/>
            <a:ext cx="8596668" cy="1320800"/>
          </a:xfrm>
        </p:spPr>
        <p:txBody>
          <a:bodyPr/>
          <a:lstStyle/>
          <a:p>
            <a:r>
              <a:rPr lang="en-IN" b="1" u="sng" dirty="0" smtClean="0"/>
              <a:t>Algorithm</a:t>
            </a:r>
            <a:endParaRPr lang="en-IN" b="1" u="sng" dirty="0"/>
          </a:p>
        </p:txBody>
      </p:sp>
      <p:sp>
        <p:nvSpPr>
          <p:cNvPr id="3" name="Content Placeholder 2"/>
          <p:cNvSpPr>
            <a:spLocks noGrp="1"/>
          </p:cNvSpPr>
          <p:nvPr>
            <p:ph idx="1"/>
          </p:nvPr>
        </p:nvSpPr>
        <p:spPr>
          <a:xfrm>
            <a:off x="513183" y="1371600"/>
            <a:ext cx="10786187" cy="5486400"/>
          </a:xfrm>
        </p:spPr>
        <p:txBody>
          <a:bodyPr>
            <a:normAutofit fontScale="70000" lnSpcReduction="20000"/>
          </a:bodyPr>
          <a:lstStyle/>
          <a:p>
            <a:r>
              <a:rPr lang="en-US" sz="2300" dirty="0">
                <a:solidFill>
                  <a:schemeClr val="tx1"/>
                </a:solidFill>
              </a:rPr>
              <a:t>1. Import necessary libraries (cv2, </a:t>
            </a:r>
            <a:r>
              <a:rPr lang="en-US" sz="2300" dirty="0" err="1">
                <a:solidFill>
                  <a:schemeClr val="tx1"/>
                </a:solidFill>
              </a:rPr>
              <a:t>mediapipe</a:t>
            </a:r>
            <a:r>
              <a:rPr lang="en-US" sz="2300" dirty="0">
                <a:solidFill>
                  <a:schemeClr val="tx1"/>
                </a:solidFill>
              </a:rPr>
              <a:t>, </a:t>
            </a:r>
            <a:r>
              <a:rPr lang="en-US" sz="2300" dirty="0" err="1">
                <a:solidFill>
                  <a:schemeClr val="tx1"/>
                </a:solidFill>
              </a:rPr>
              <a:t>numpy</a:t>
            </a:r>
            <a:r>
              <a:rPr lang="en-US" sz="2300" dirty="0">
                <a:solidFill>
                  <a:schemeClr val="tx1"/>
                </a:solidFill>
              </a:rPr>
              <a:t>, csv)</a:t>
            </a:r>
            <a:endParaRPr lang="en-IN" sz="2300" dirty="0">
              <a:solidFill>
                <a:schemeClr val="tx1"/>
              </a:solidFill>
            </a:endParaRPr>
          </a:p>
          <a:p>
            <a:r>
              <a:rPr lang="en-US" sz="2300" dirty="0">
                <a:solidFill>
                  <a:schemeClr val="tx1"/>
                </a:solidFill>
              </a:rPr>
              <a:t>2. Define function </a:t>
            </a:r>
            <a:r>
              <a:rPr lang="en-US" sz="2300" dirty="0" err="1">
                <a:solidFill>
                  <a:schemeClr val="tx1"/>
                </a:solidFill>
              </a:rPr>
              <a:t>calculate_angle</a:t>
            </a:r>
            <a:r>
              <a:rPr lang="en-US" sz="2300" dirty="0">
                <a:solidFill>
                  <a:schemeClr val="tx1"/>
                </a:solidFill>
              </a:rPr>
              <a:t>(</a:t>
            </a:r>
            <a:r>
              <a:rPr lang="en-US" sz="2300" dirty="0" err="1">
                <a:solidFill>
                  <a:schemeClr val="tx1"/>
                </a:solidFill>
              </a:rPr>
              <a:t>a,b,c</a:t>
            </a:r>
            <a:r>
              <a:rPr lang="en-US" sz="2300" dirty="0">
                <a:solidFill>
                  <a:schemeClr val="tx1"/>
                </a:solidFill>
              </a:rPr>
              <a:t>) to calculate angle between joints</a:t>
            </a:r>
            <a:endParaRPr lang="en-IN" sz="2300" dirty="0">
              <a:solidFill>
                <a:schemeClr val="tx1"/>
              </a:solidFill>
            </a:endParaRPr>
          </a:p>
          <a:p>
            <a:pPr marL="0" indent="0">
              <a:buNone/>
            </a:pPr>
            <a:r>
              <a:rPr lang="en-US" sz="2300" dirty="0">
                <a:solidFill>
                  <a:schemeClr val="tx1"/>
                </a:solidFill>
              </a:rPr>
              <a:t>    </a:t>
            </a:r>
            <a:r>
              <a:rPr lang="en-US" sz="2300" dirty="0" smtClean="0">
                <a:solidFill>
                  <a:schemeClr val="tx1"/>
                </a:solidFill>
              </a:rPr>
              <a:t>      input</a:t>
            </a:r>
            <a:r>
              <a:rPr lang="en-US" sz="2300" dirty="0">
                <a:solidFill>
                  <a:schemeClr val="tx1"/>
                </a:solidFill>
              </a:rPr>
              <a:t>: a, b, c (coordinates of joints)</a:t>
            </a:r>
            <a:endParaRPr lang="en-IN" sz="2300" dirty="0">
              <a:solidFill>
                <a:schemeClr val="tx1"/>
              </a:solidFill>
            </a:endParaRPr>
          </a:p>
          <a:p>
            <a:pPr marL="0" indent="0">
              <a:buNone/>
            </a:pPr>
            <a:r>
              <a:rPr lang="en-US" sz="2300" dirty="0">
                <a:solidFill>
                  <a:schemeClr val="tx1"/>
                </a:solidFill>
              </a:rPr>
              <a:t>    </a:t>
            </a:r>
            <a:r>
              <a:rPr lang="en-US" sz="2300" dirty="0" smtClean="0">
                <a:solidFill>
                  <a:schemeClr val="tx1"/>
                </a:solidFill>
              </a:rPr>
              <a:t>	  output</a:t>
            </a:r>
            <a:r>
              <a:rPr lang="en-US" sz="2300" dirty="0">
                <a:solidFill>
                  <a:schemeClr val="tx1"/>
                </a:solidFill>
              </a:rPr>
              <a:t>: angle (in degrees)</a:t>
            </a:r>
            <a:endParaRPr lang="en-IN" sz="2300" dirty="0">
              <a:solidFill>
                <a:schemeClr val="tx1"/>
              </a:solidFill>
            </a:endParaRPr>
          </a:p>
          <a:p>
            <a:r>
              <a:rPr lang="en-US" sz="2300" dirty="0">
                <a:solidFill>
                  <a:schemeClr val="tx1"/>
                </a:solidFill>
              </a:rPr>
              <a:t>3. Initialize </a:t>
            </a:r>
            <a:r>
              <a:rPr lang="en-US" sz="2300" dirty="0" err="1">
                <a:solidFill>
                  <a:schemeClr val="tx1"/>
                </a:solidFill>
              </a:rPr>
              <a:t>MediaPipe</a:t>
            </a:r>
            <a:r>
              <a:rPr lang="en-US" sz="2300" dirty="0">
                <a:solidFill>
                  <a:schemeClr val="tx1"/>
                </a:solidFill>
              </a:rPr>
              <a:t> pose object with minimum detection and tracking confidence level</a:t>
            </a:r>
            <a:endParaRPr lang="en-IN" sz="2300" dirty="0">
              <a:solidFill>
                <a:schemeClr val="tx1"/>
              </a:solidFill>
            </a:endParaRPr>
          </a:p>
          <a:p>
            <a:r>
              <a:rPr lang="en-US" sz="2300" dirty="0">
                <a:solidFill>
                  <a:schemeClr val="tx1"/>
                </a:solidFill>
              </a:rPr>
              <a:t>4. Open camera with </a:t>
            </a:r>
            <a:r>
              <a:rPr lang="en-US" sz="2300" dirty="0" err="1">
                <a:solidFill>
                  <a:schemeClr val="tx1"/>
                </a:solidFill>
              </a:rPr>
              <a:t>OpenCV</a:t>
            </a:r>
            <a:endParaRPr lang="en-IN" sz="2300" dirty="0">
              <a:solidFill>
                <a:schemeClr val="tx1"/>
              </a:solidFill>
            </a:endParaRPr>
          </a:p>
          <a:p>
            <a:r>
              <a:rPr lang="en-US" sz="2300" dirty="0">
                <a:solidFill>
                  <a:schemeClr val="tx1"/>
                </a:solidFill>
              </a:rPr>
              <a:t>5. While camera is open:</a:t>
            </a:r>
            <a:endParaRPr lang="en-IN" sz="2300" dirty="0">
              <a:solidFill>
                <a:schemeClr val="tx1"/>
              </a:solidFill>
            </a:endParaRPr>
          </a:p>
          <a:p>
            <a:pPr marL="400050" lvl="1" indent="0">
              <a:buNone/>
            </a:pPr>
            <a:r>
              <a:rPr lang="en-US" sz="2300" dirty="0">
                <a:solidFill>
                  <a:schemeClr val="tx1"/>
                </a:solidFill>
              </a:rPr>
              <a:t>   a. Read frame from camera</a:t>
            </a:r>
            <a:endParaRPr lang="en-IN" sz="2300" dirty="0">
              <a:solidFill>
                <a:schemeClr val="tx1"/>
              </a:solidFill>
            </a:endParaRPr>
          </a:p>
          <a:p>
            <a:pPr marL="400050" lvl="1" indent="0">
              <a:buNone/>
            </a:pPr>
            <a:r>
              <a:rPr lang="en-US" sz="2300" dirty="0">
                <a:solidFill>
                  <a:schemeClr val="tx1"/>
                </a:solidFill>
              </a:rPr>
              <a:t>   b. Convert frame to RGB color format</a:t>
            </a:r>
            <a:endParaRPr lang="en-IN" sz="2300" dirty="0">
              <a:solidFill>
                <a:schemeClr val="tx1"/>
              </a:solidFill>
            </a:endParaRPr>
          </a:p>
          <a:p>
            <a:pPr marL="400050" lvl="1" indent="0">
              <a:buNone/>
            </a:pPr>
            <a:r>
              <a:rPr lang="en-US" sz="2300" dirty="0">
                <a:solidFill>
                  <a:schemeClr val="tx1"/>
                </a:solidFill>
              </a:rPr>
              <a:t>   c. Detect pose using </a:t>
            </a:r>
            <a:r>
              <a:rPr lang="en-US" sz="2300" dirty="0" smtClean="0">
                <a:solidFill>
                  <a:schemeClr val="tx1"/>
                </a:solidFill>
              </a:rPr>
              <a:t>Media Pipe </a:t>
            </a:r>
            <a:r>
              <a:rPr lang="en-US" sz="2300" dirty="0">
                <a:solidFill>
                  <a:schemeClr val="tx1"/>
                </a:solidFill>
              </a:rPr>
              <a:t>pose object</a:t>
            </a:r>
            <a:endParaRPr lang="en-IN" sz="2300" dirty="0">
              <a:solidFill>
                <a:schemeClr val="tx1"/>
              </a:solidFill>
            </a:endParaRPr>
          </a:p>
          <a:p>
            <a:pPr marL="400050" lvl="1" indent="0">
              <a:buNone/>
            </a:pPr>
            <a:r>
              <a:rPr lang="en-US" sz="2300" dirty="0">
                <a:solidFill>
                  <a:schemeClr val="tx1"/>
                </a:solidFill>
              </a:rPr>
              <a:t>   d. Draw landmarks on frame</a:t>
            </a:r>
            <a:endParaRPr lang="en-IN" sz="2300" dirty="0">
              <a:solidFill>
                <a:schemeClr val="tx1"/>
              </a:solidFill>
            </a:endParaRPr>
          </a:p>
          <a:p>
            <a:pPr marL="400050" lvl="1" indent="0">
              <a:buNone/>
            </a:pPr>
            <a:r>
              <a:rPr lang="en-US" sz="2300" dirty="0">
                <a:solidFill>
                  <a:schemeClr val="tx1"/>
                </a:solidFill>
              </a:rPr>
              <a:t>   e. Extract coordinates of right arm joints (shoulder, elbow, wrist)</a:t>
            </a:r>
            <a:endParaRPr lang="en-IN" sz="2300" dirty="0">
              <a:solidFill>
                <a:schemeClr val="tx1"/>
              </a:solidFill>
            </a:endParaRPr>
          </a:p>
          <a:p>
            <a:pPr marL="400050" lvl="1" indent="0">
              <a:buNone/>
            </a:pPr>
            <a:r>
              <a:rPr lang="en-US" sz="2300" dirty="0">
                <a:solidFill>
                  <a:schemeClr val="tx1"/>
                </a:solidFill>
              </a:rPr>
              <a:t>   f. Calculate angle between right arm joints using </a:t>
            </a:r>
            <a:r>
              <a:rPr lang="en-US" sz="2300" dirty="0" smtClean="0">
                <a:solidFill>
                  <a:schemeClr val="tx1"/>
                </a:solidFill>
              </a:rPr>
              <a:t>calculate angle </a:t>
            </a:r>
            <a:r>
              <a:rPr lang="en-US" sz="2300" dirty="0">
                <a:solidFill>
                  <a:schemeClr val="tx1"/>
                </a:solidFill>
              </a:rPr>
              <a:t>function</a:t>
            </a:r>
            <a:endParaRPr lang="en-IN" sz="2300" dirty="0">
              <a:solidFill>
                <a:schemeClr val="tx1"/>
              </a:solidFill>
            </a:endParaRPr>
          </a:p>
          <a:p>
            <a:pPr marL="400050" lvl="1" indent="0">
              <a:buNone/>
            </a:pPr>
            <a:r>
              <a:rPr lang="en-US" sz="2300" dirty="0">
                <a:solidFill>
                  <a:schemeClr val="tx1"/>
                </a:solidFill>
              </a:rPr>
              <a:t>   g. Display frame with detected landmarks</a:t>
            </a:r>
            <a:endParaRPr lang="en-IN" sz="2300" dirty="0">
              <a:solidFill>
                <a:schemeClr val="tx1"/>
              </a:solidFill>
            </a:endParaRPr>
          </a:p>
          <a:p>
            <a:pPr marL="400050" lvl="1" indent="0">
              <a:buNone/>
            </a:pPr>
            <a:r>
              <a:rPr lang="en-US" sz="2300" dirty="0">
                <a:solidFill>
                  <a:schemeClr val="tx1"/>
                </a:solidFill>
              </a:rPr>
              <a:t>   h. Check for 'q' key press to exit loop</a:t>
            </a:r>
            <a:endParaRPr lang="en-IN" sz="2300" dirty="0">
              <a:solidFill>
                <a:schemeClr val="tx1"/>
              </a:solidFill>
            </a:endParaRPr>
          </a:p>
          <a:p>
            <a:r>
              <a:rPr lang="en-US" sz="2300" dirty="0">
                <a:solidFill>
                  <a:schemeClr val="tx1"/>
                </a:solidFill>
              </a:rPr>
              <a:t>6. Release camera and close windows</a:t>
            </a:r>
            <a:endParaRPr lang="en-IN" sz="2300" dirty="0">
              <a:solidFill>
                <a:schemeClr val="tx1"/>
              </a:solidFill>
            </a:endParaRPr>
          </a:p>
          <a:p>
            <a:endParaRPr lang="en-IN" dirty="0"/>
          </a:p>
        </p:txBody>
      </p:sp>
      <p:sp>
        <p:nvSpPr>
          <p:cNvPr id="4" name="Slide Number Placeholder 3"/>
          <p:cNvSpPr>
            <a:spLocks noGrp="1"/>
          </p:cNvSpPr>
          <p:nvPr>
            <p:ph type="sldNum" sz="quarter" idx="12"/>
          </p:nvPr>
        </p:nvSpPr>
        <p:spPr/>
        <p:txBody>
          <a:bodyPr/>
          <a:lstStyle/>
          <a:p>
            <a:fld id="{1E6F0A17-74E1-4C74-9B84-8824C0F9F276}" type="slidenum">
              <a:rPr lang="en-IN" smtClean="0"/>
              <a:t>6</a:t>
            </a:fld>
            <a:endParaRPr lang="en-IN"/>
          </a:p>
        </p:txBody>
      </p:sp>
    </p:spTree>
    <p:extLst>
      <p:ext uri="{BB962C8B-B14F-4D97-AF65-F5344CB8AC3E}">
        <p14:creationId xmlns:p14="http://schemas.microsoft.com/office/powerpoint/2010/main" val="164313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896" y="344289"/>
            <a:ext cx="8596668" cy="1320800"/>
          </a:xfrm>
        </p:spPr>
        <p:txBody>
          <a:bodyPr/>
          <a:lstStyle/>
          <a:p>
            <a:r>
              <a:rPr lang="en-IN" u="sng" dirty="0" smtClean="0"/>
              <a:t>Work done</a:t>
            </a:r>
            <a:endParaRPr lang="en-IN" u="sng" dirty="0"/>
          </a:p>
        </p:txBody>
      </p:sp>
      <p:pic>
        <p:nvPicPr>
          <p:cNvPr id="4" name="Content Placeholder 3"/>
          <p:cNvPicPr>
            <a:picLocks noGrp="1" noChangeAspect="1"/>
          </p:cNvPicPr>
          <p:nvPr>
            <p:ph idx="1"/>
          </p:nvPr>
        </p:nvPicPr>
        <p:blipFill rotWithShape="1">
          <a:blip r:embed="rId2"/>
          <a:srcRect l="14532" t="106" r="57478" b="41479"/>
          <a:stretch/>
        </p:blipFill>
        <p:spPr>
          <a:xfrm>
            <a:off x="1156996" y="1184989"/>
            <a:ext cx="3144416" cy="4067311"/>
          </a:xfrm>
          <a:prstGeom prst="rect">
            <a:avLst/>
          </a:prstGeom>
        </p:spPr>
      </p:pic>
      <p:sp>
        <p:nvSpPr>
          <p:cNvPr id="6" name="TextBox 5"/>
          <p:cNvSpPr txBox="1"/>
          <p:nvPr/>
        </p:nvSpPr>
        <p:spPr>
          <a:xfrm>
            <a:off x="3844213" y="5675928"/>
            <a:ext cx="2444621" cy="369332"/>
          </a:xfrm>
          <a:prstGeom prst="rect">
            <a:avLst/>
          </a:prstGeom>
          <a:noFill/>
        </p:spPr>
        <p:txBody>
          <a:bodyPr wrap="square" rtlCol="0">
            <a:spAutoFit/>
          </a:bodyPr>
          <a:lstStyle/>
          <a:p>
            <a:pPr algn="ctr"/>
            <a:r>
              <a:rPr lang="en-IN" dirty="0" smtClean="0"/>
              <a:t>Pose estimates</a:t>
            </a:r>
            <a:endParaRPr lang="en-IN" dirty="0"/>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5868954" y="1366300"/>
            <a:ext cx="3153747" cy="3886000"/>
          </a:xfrm>
          <a:prstGeom prst="rect">
            <a:avLst/>
          </a:prstGeom>
        </p:spPr>
      </p:pic>
      <p:sp>
        <p:nvSpPr>
          <p:cNvPr id="3" name="Slide Number Placeholder 2"/>
          <p:cNvSpPr>
            <a:spLocks noGrp="1"/>
          </p:cNvSpPr>
          <p:nvPr>
            <p:ph type="sldNum" sz="quarter" idx="12"/>
          </p:nvPr>
        </p:nvSpPr>
        <p:spPr/>
        <p:txBody>
          <a:bodyPr/>
          <a:lstStyle/>
          <a:p>
            <a:fld id="{1E6F0A17-74E1-4C74-9B84-8824C0F9F276}" type="slidenum">
              <a:rPr lang="en-IN" smtClean="0"/>
              <a:t>7</a:t>
            </a:fld>
            <a:endParaRPr lang="en-IN"/>
          </a:p>
        </p:txBody>
      </p:sp>
    </p:spTree>
    <p:extLst>
      <p:ext uri="{BB962C8B-B14F-4D97-AF65-F5344CB8AC3E}">
        <p14:creationId xmlns:p14="http://schemas.microsoft.com/office/powerpoint/2010/main" val="1203654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628158" y="867747"/>
            <a:ext cx="3982373" cy="4236098"/>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224111" y="867747"/>
            <a:ext cx="3394542" cy="4236098"/>
          </a:xfrm>
          <a:prstGeom prst="rect">
            <a:avLst/>
          </a:prstGeom>
        </p:spPr>
      </p:pic>
      <p:sp>
        <p:nvSpPr>
          <p:cNvPr id="6" name="TextBox 5"/>
          <p:cNvSpPr txBox="1"/>
          <p:nvPr/>
        </p:nvSpPr>
        <p:spPr>
          <a:xfrm>
            <a:off x="2780522" y="5439747"/>
            <a:ext cx="4208107" cy="646331"/>
          </a:xfrm>
          <a:prstGeom prst="rect">
            <a:avLst/>
          </a:prstGeom>
          <a:noFill/>
        </p:spPr>
        <p:txBody>
          <a:bodyPr wrap="square" rtlCol="0">
            <a:spAutoFit/>
          </a:bodyPr>
          <a:lstStyle/>
          <a:p>
            <a:pPr algn="ctr"/>
            <a:r>
              <a:rPr lang="en-IN" dirty="0" smtClean="0"/>
              <a:t>Pose estimation under low light conditions</a:t>
            </a:r>
            <a:endParaRPr lang="en-IN" dirty="0"/>
          </a:p>
        </p:txBody>
      </p:sp>
      <p:sp>
        <p:nvSpPr>
          <p:cNvPr id="2" name="Slide Number Placeholder 1"/>
          <p:cNvSpPr>
            <a:spLocks noGrp="1"/>
          </p:cNvSpPr>
          <p:nvPr>
            <p:ph type="sldNum" sz="quarter" idx="12"/>
          </p:nvPr>
        </p:nvSpPr>
        <p:spPr/>
        <p:txBody>
          <a:bodyPr/>
          <a:lstStyle/>
          <a:p>
            <a:fld id="{1E6F0A17-74E1-4C74-9B84-8824C0F9F276}" type="slidenum">
              <a:rPr lang="en-IN" smtClean="0"/>
              <a:t>8</a:t>
            </a:fld>
            <a:endParaRPr lang="en-IN"/>
          </a:p>
        </p:txBody>
      </p:sp>
    </p:spTree>
    <p:extLst>
      <p:ext uri="{BB962C8B-B14F-4D97-AF65-F5344CB8AC3E}">
        <p14:creationId xmlns:p14="http://schemas.microsoft.com/office/powerpoint/2010/main" val="5486569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Validation of obtained results</a:t>
            </a:r>
            <a:endParaRPr lang="en-IN" dirty="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r="1237" b="3262"/>
          <a:stretch/>
        </p:blipFill>
        <p:spPr>
          <a:xfrm>
            <a:off x="3180704" y="1437951"/>
            <a:ext cx="4563704" cy="5159829"/>
          </a:xfrm>
          <a:prstGeom prst="rect">
            <a:avLst/>
          </a:prstGeom>
        </p:spPr>
      </p:pic>
      <p:sp>
        <p:nvSpPr>
          <p:cNvPr id="3" name="Slide Number Placeholder 2"/>
          <p:cNvSpPr>
            <a:spLocks noGrp="1"/>
          </p:cNvSpPr>
          <p:nvPr>
            <p:ph type="sldNum" sz="quarter" idx="12"/>
          </p:nvPr>
        </p:nvSpPr>
        <p:spPr/>
        <p:txBody>
          <a:bodyPr/>
          <a:lstStyle/>
          <a:p>
            <a:fld id="{1E6F0A17-74E1-4C74-9B84-8824C0F9F276}" type="slidenum">
              <a:rPr lang="en-IN" smtClean="0"/>
              <a:t>9</a:t>
            </a:fld>
            <a:endParaRPr lang="en-IN"/>
          </a:p>
        </p:txBody>
      </p:sp>
    </p:spTree>
    <p:extLst>
      <p:ext uri="{BB962C8B-B14F-4D97-AF65-F5344CB8AC3E}">
        <p14:creationId xmlns:p14="http://schemas.microsoft.com/office/powerpoint/2010/main" val="505294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1736</TotalTime>
  <Words>339</Words>
  <Application>Microsoft Office PowerPoint</Application>
  <PresentationFormat>Widescreen</PresentationFormat>
  <Paragraphs>73</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Trebuchet MS</vt:lpstr>
      <vt:lpstr>Wingdings</vt:lpstr>
      <vt:lpstr>Wingdings 3</vt:lpstr>
      <vt:lpstr>Facet</vt:lpstr>
      <vt:lpstr>Computer Vision based camera for capturing Gait pattern of human subjects</vt:lpstr>
      <vt:lpstr>Introduction</vt:lpstr>
      <vt:lpstr>Methodology</vt:lpstr>
      <vt:lpstr>Applications/Libraries used</vt:lpstr>
      <vt:lpstr>Pose Landmark Model </vt:lpstr>
      <vt:lpstr>Algorithm</vt:lpstr>
      <vt:lpstr>Work done</vt:lpstr>
      <vt:lpstr>PowerPoint Presentation</vt:lpstr>
      <vt:lpstr>Validation of obtained results</vt:lpstr>
      <vt:lpstr>Unity Asset Initialization</vt:lpstr>
      <vt:lpstr>PowerPoint Presentation</vt:lpstr>
      <vt:lpstr>Future work</vt:lpstr>
      <vt:lpstr>References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based camera for capturing Gait pattern of human subjects</dc:title>
  <dc:creator>Kashyap Raparthi</dc:creator>
  <cp:lastModifiedBy>Kashyap Raparthi</cp:lastModifiedBy>
  <cp:revision>28</cp:revision>
  <dcterms:created xsi:type="dcterms:W3CDTF">2022-12-29T16:37:51Z</dcterms:created>
  <dcterms:modified xsi:type="dcterms:W3CDTF">2023-02-25T08:50:51Z</dcterms:modified>
</cp:coreProperties>
</file>